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2.xml" ContentType="application/vnd.openxmlformats-officedocument.presentationml.notesSlide+xml"/>
  <Override PartName="/ppt/ink/ink41.xml" ContentType="application/inkml+xml"/>
  <Override PartName="/ppt/ink/ink42.xml" ContentType="application/inkml+xml"/>
  <Override PartName="/ppt/notesSlides/notesSlide1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9.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0.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21.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notesSlides/notesSlide22.xml" ContentType="application/vnd.openxmlformats-officedocument.presentationml.notesSlide+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98" r:id="rId3"/>
    <p:sldId id="290" r:id="rId4"/>
    <p:sldId id="324" r:id="rId5"/>
    <p:sldId id="274" r:id="rId6"/>
    <p:sldId id="266" r:id="rId7"/>
    <p:sldId id="267" r:id="rId8"/>
    <p:sldId id="285" r:id="rId9"/>
    <p:sldId id="295" r:id="rId10"/>
    <p:sldId id="296" r:id="rId11"/>
    <p:sldId id="297" r:id="rId12"/>
    <p:sldId id="299" r:id="rId13"/>
    <p:sldId id="270" r:id="rId14"/>
    <p:sldId id="329" r:id="rId15"/>
    <p:sldId id="286" r:id="rId16"/>
    <p:sldId id="289" r:id="rId17"/>
    <p:sldId id="287" r:id="rId18"/>
    <p:sldId id="294" r:id="rId19"/>
    <p:sldId id="301" r:id="rId20"/>
    <p:sldId id="307" r:id="rId21"/>
    <p:sldId id="332" r:id="rId22"/>
    <p:sldId id="311" r:id="rId23"/>
    <p:sldId id="314" r:id="rId24"/>
    <p:sldId id="315" r:id="rId25"/>
    <p:sldId id="317" r:id="rId26"/>
    <p:sldId id="316" r:id="rId27"/>
    <p:sldId id="319" r:id="rId28"/>
    <p:sldId id="328" r:id="rId29"/>
    <p:sldId id="302" r:id="rId30"/>
    <p:sldId id="318" r:id="rId31"/>
    <p:sldId id="326" r:id="rId32"/>
    <p:sldId id="327" r:id="rId33"/>
    <p:sldId id="331" r:id="rId34"/>
    <p:sldId id="303" r:id="rId35"/>
    <p:sldId id="333" r:id="rId36"/>
    <p:sldId id="325" r:id="rId37"/>
    <p:sldId id="320" r:id="rId38"/>
    <p:sldId id="321" r:id="rId39"/>
    <p:sldId id="282" r:id="rId40"/>
    <p:sldId id="305" r:id="rId41"/>
    <p:sldId id="283" r:id="rId42"/>
    <p:sldId id="306" r:id="rId43"/>
    <p:sldId id="258" r:id="rId44"/>
    <p:sldId id="260" r:id="rId45"/>
    <p:sldId id="262" r:id="rId46"/>
    <p:sldId id="26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75" d="100"/>
          <a:sy n="75" d="100"/>
        </p:scale>
        <p:origin x="304" y="114"/>
      </p:cViewPr>
      <p:guideLst/>
    </p:cSldViewPr>
  </p:slideViewPr>
  <p:notesTextViewPr>
    <p:cViewPr>
      <p:scale>
        <a:sx n="3" d="2"/>
        <a:sy n="3" d="2"/>
      </p:scale>
      <p:origin x="0" y="0"/>
    </p:cViewPr>
  </p:notesTextViewPr>
  <p:notesViewPr>
    <p:cSldViewPr snapToGrid="0">
      <p:cViewPr>
        <p:scale>
          <a:sx n="75" d="100"/>
          <a:sy n="75" d="100"/>
        </p:scale>
        <p:origin x="3132" y="-2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3.3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1,'10'0,"-1"2,0-1,0 1,14 5,28 5,122-10,-8-1,-140 3,-1 0,45 15,-47-12,1-1,1-1,29 3,66-5,-72-4,0 3,59 9,63 17,181 49,-279-63,108 9,-144-21,-1-2,1-2,-1-1,0-1,47-13,-27 6,1 3,-1 2,2 2,89 6,58-3,-64-19,-108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12.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16,'27'2,"0"2,0 1,-1 1,1 1,-1 1,-1 2,1 0,24 16,-6-6,62 21,-74-32,10 5,1-2,0-2,0-2,79 5,-61-13,206-5,-230 2,1-2,-1-2,-1-1,1-2,35-14,-43 13,1 2,0 2,0 1,0 1,48-2,-67 6,8-2,0-1,0-1,0 0,0-2,-1 0,22-12,-15 7,1 1,26-7,-15 7,-5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2T02:56:35.4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46,'17'2,"0"-1,0 2,-1 1,1 0,25 10,-26-9,0 1,0-2,0 0,1-1,31 2,-14-8,0-1,0-2,-1-1,0-2,41-16,37-10,-85 30,0 2,0 1,0 1,48 4,-2-1,34-2,-93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2T02:22:53.5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0,'1526'53'0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2T02:22:58.3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35 0,'529'-35'0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2T02:57:08.1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1,'92'14,"-46"-9,69 3,-108-8,-1 0,1 1,0 0,0 0,-1 1,1 0,10 4,-10-2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2T02:57:10.2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1,'14'1,"0"0,0 2,0-1,0 2,16 5,-16-4,0 0,1-2,0 0,24 2,-25-5,-1 1,1 1,-1 0,26 7,-31-6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2T02:57:21.7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1,'25'2,"0"2,0 0,-1 2,1 0,-1 2,39 18,48 15,-93-36,276 63,-279-66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2T02:57:23.8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1,'767'0,"-755"0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16.1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1558 0 0,'-1558'35'0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0.5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1 170,'65'-1,"117"-18,108-22,-184 33,-74 7,0-1,-1-2,1-1,46-14,-36 8,-1 2,1 2,0 2,1 1,-1 2,54 5,79-4,-70-15,-75 9,58-3,113 10,-172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2.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1660 0 0,'-1660'135'0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6.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2625 0,'-458'17,"-31"0,-416-18,852 4,-62 10,-11 1,-44 5,98-9,-90 1,123-11,3-1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9.1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1593 0 0,'-1592'102'0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2.3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1 204,'23'-1,"1"-2,38-8,26-4,50 12,-83 3,-1-2,60-10,68-9,-4 0,-128 15,0 2,64 2,-65 3,-1-2,75-12,13-6,-85 13,97-23,-108 19,0 1,1 2,54-2,124 8,-104 3,-82 0,0 2,-1 1,58 17,39 6,-26-10,-61-9,0-3,50 3,95-12,113 5,-178 13,-65-6,70 1,-87-8,1 3,-1 1,0 1,50 18,-58-16,25 1,-31-7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6.5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1 286,'42'2,"65"12,-82-9,-1-1,1-2,0 0,0-1,0-1,-1-2,1-1,30-6,94-34,403-97,-421 108,-96 21,2 2,-1 1,43-3,38 11,-80 1,1-1,0-2,48-9,-38 3,84-2,5 0,-97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8.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0 108,'40'1,"0"2,0 1,-1 2,66 19,-60-14,0-2,1-3,0-1,0-2,77-6,-33-5,169-39,-98-1,-100 28,99-19,-68 29,0 4,121 9,-58 0,455-3,-581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9.7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0,'748'0,"-718"0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2696 268,'-73'-2,"-91"-12,81 0,1-4,-115-40,165 49,0 2,0 1,-45-3,-27-4,-3-3,1 5,-140 2,122 12,-166-6,252-2,-66-16,73 13,0 1,0 1,-51-1,-87-6,-5 1,107 11,32 0,0 1,0 1,-57 11,69-6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1:57:27.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0,'917'141'0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4:15:43.1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0,'1388'0'0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6.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1,'48'2,"-1"3,0 2,54 15,-46-10,94 11,283-20,-212-7,306 4,-494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8.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1,'57'-1,"140"6,-167-2,1 1,0 2,-1 1,40 15,-42-14,0-2,1 0,0-2,-1-1,1-1,55-5,-45 2,-8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3.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0,'91'5,"0"3,164 38,-187-30,-30-6,1-2,54 5,-63-11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1 218,'5'0,"15"0,22-6,15-2,23-5,15-2,9-3,0 2,5-4,-3-3,-8-5,-8 3,-14 6,-14 6,-5 5,-7 4,-11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5.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 0,-1 0,0 0,1 1,0-1,-1 0,1 0,0 0,-1 0,1-1,0 1,0 0,0 0,0 0,0-1,0 1,0 0,0-1,1 2,31 13,-13-6,86 57,46 26,-132-83,0-1,0-1,0-1,1-1,34 4,-30-6,0 2,-1 1,35 12,1 5,-33-14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0,'0'6,"6"2,14-1,22-1,27-1,32 3,17 2,19-2,3-1,-3-3,-20-2,-23-1,-22 0,-17-1,-12-1,-13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0 283,'11'-1,"0"0,0-1,0 0,-1-1,1 0,-1-1,15-7,33-10,-18 11,0 3,1 1,47 0,128 9,-75 1,-112-4,48 1,-1-3,116-18,-94 1,2 4,138-3,-117 20,-62 1,0-2,0-3,0-3,97-19,-39-10,-43 11,2 3,115-15,-159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5.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23,'1553'0,"-1540"0,0-1,0 0,0-1,0-1,17-4,-8-1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0 106,'114'5,"-2"5,116 26,-183-25,87 31,-102-32,1-2,0-2,0-1,1-2,-1 0,1-3,49-4,8 1,6 5,-53 0,1-1,-1-2,0-2,44-9,-52 1,-1-1,-1-1,0-2,38-23,-35 18,0 1,72-25,-47 20,-45 17,1 1,27-7,-21 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05:40.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1 132,'132'2,"143"-5,-190-6,-48 3,49 0,-58 5,0-2,0-1,32-9,-33 6,1 2,0 1,33-2,106-4,6-1,15 1,1 0,-175 9,-1 0,1-1,-1 0,26-9,-11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14:40.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1,'47'3,"0"2,0 2,60 17,65 10,-40-16,-32-4,139 3,-168-18,-1 4,111 18,-119-13,1-2,92-3,-91-4,0 3,76 12,-11 5,57 12,-142-23,-1-3,2-1,44-3,-39-1,96 13,-19 3,-1-6,206-10,-140-2,-101 3,-30 1,1-3,-1-2,65-12,-74 5,99-5,-117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14:4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3709 283 0,'-3709'-283'0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23:23.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0,'847'0'0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22.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2,'512'0,"-478"2,0 2,61 13,-20-2,80 25,-119-29,0-1,1-1,0-2,52 3,377-11,-174-1,-248-1,0-1,55-13,-20 3,-10 2,19-2,89-3,34-4,28-1,40 24,-245-2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2.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1 286,'20'-2,"0"-1,0 0,0-2,28-9,-8 2,321-85,-321 87,1 2,-1 2,62-2,129 11,-80 0,-17-1,170-5,-250-4,94-25,-95 19,97-12,101-3,-160 17,1 4,146 8,-90 2,-91-4,-27 0,1 1,50 6,-72-4,1 0,0 1,-1 0,0 0,1 1,-1 0,-1 1,1 0,-1 0,0 1,0 0,9 9,-9-9,0 0,0 0,1-1,0 0,0 0,0-1,0-1,0 1,1-1,0-1,-1 0,1 0,0-1,14 0,-11 0,0 0,0 1,-1 0,1 1,0 1,-1 0,23 11,-19-7,0 0,1-2,0 0,0 0,0-2,1 0,0-1,22 1,-24-2,16 4,-5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1,'762'0,"-712"3,0 2,-1 2,65 19,-60-13,1-2,78 5,359-14,-233-5,-225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53:45.0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38,'594'0,"-565"-2,0-1,45-10,-43 6,61-4,605 9,-337 5,-330-3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17.46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1 353,'12'2,"0"0,0 0,0 1,0 1,0 0,-1 1,1 0,-1 0,11 9,26 11,14 2,-18-5,1-2,1-2,0-2,2-2,72 11,-12-8,-66-9,71 3,-83-9,1 2,29 7,-27-5,46 4,-18-4,115 27,-12-2,-115-22,53 17,-68-15,2-2,-1-2,70 5,-24-10,109 15,-115-7,1-4,-1-3,96-9,-129 0,-1-1,-1-2,73-27,-17 5,166-67,-112 38,-146 59,0-1,0 1,0-1,0 0,-1 0,1 0,-1-1,1 1,-1-1,0 0,0 0,0 0,0 0,2-5,-4 6,-1 0,1 0,-1 0,1 0,-1 0,0 0,0 0,0 0,0 0,-1 0,1 0,0 0,-1 0,1 0,-1 0,0 0,0 0,0 1,0-1,0 0,0 0,0 1,0-1,-1 1,1-1,-1 1,1 0,-1-1,0 1,1 0,-1 0,-2-1,-50-34,-1 3,-2 3,-69-28,-27-13,116 52,-1 1,-1 3,0 1,-81-17,39 17,-2 3,-101 0,-730 12,874-3,-1-2,-43-10,12 2,-1 1,-5-2,-124-3,117 16,-145-19,155 10,-147 3,192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0.2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0 353,'97'0,"1"3,0-6,179-26,-36-31,347-135,-545 180,1 2,0 2,80-9,135 10,-150 11,157 20,358 109,-184-32,1 2,-433-98,1 1,0 0,-1 1,0 0,1 0,10 8,-17-11,-1 0,0 0,0 0,0 0,0 0,0 0,0 0,0 0,0 1,0-1,-1 0,1 0,-1 1,1-1,0 0,-1 1,0-1,1 1,-1 1,0-1,-1 0,0 0,1-1,-1 1,0-1,0 1,0-1,0 1,0-1,0 1,0-1,0 0,0 0,-1 0,1 0,-1 0,1 0,-1 0,1 0,-1 0,-1 0,-14 6,1-1,-1 0,0-2,-24 4,-25 7,-186 52,216-60,0-1,-1-3,1 0,-1-3,-42-4,39-3,0-1,-41-15,-7-2,-387-101,-269-63,738 187,-65-14,-125-12,174 27,-1 1,1 0,-1 2,1 1,-1 0,1 2,1 0,-1 2,-37 16,-12 5,53-17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06.39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1,'40'3,"0"2,0 2,0 1,69 25,-71-20,-18-5,1-2,0 0,1-1,-1-1,23 1,9-1,-1 1,1 3,100 29,224 66,-333-89,-21-7,0 0,1-1,0-1,-1-2,29 2,6-1,0 2,95 24,-57-10,31 7,-64-12,2-2,121 7,124-22,-281 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3.14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1 110,'195'-17,"-95"5,163-24,-155 18,0 4,118 2,-178 15,-1 3,91 22,-83-15,81 9,-90-17,-1 3,45 14,8 1,19-6,-76-13,79 19,-71-10,0-3,1-2,0-2,0-2,53-2,-69-1,0 2,47 9,43 5,405-14,-276-5,-222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7:39.4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0,'3726'103'0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7:42.1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35,'40'-2,"73"-13,-72 8,70-4,431 13,-513-2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8:28.8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0 150,'2503'0,"-2476"-1,0-2,0-2,-1 0,44-15,-41 11,1 1,0 1,40-3,-28 5,47-10,-8 0,-16 6,2-2,104-3,-102 8,-40-1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49.3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0 238 0,'3591'-238'0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51.3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3759 0 0,'-3759'0'0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08.7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0 340,'9'-8,"0"0,1 1,0 0,0 1,0 0,1 0,17-6,84-21,-29 10,212-70,-67 29,-166 46,0 3,1 3,1 2,0 3,83 3,-113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10.2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1872 35,'-1'-1,"1"-1,-1 1,0-1,1 1,-1-1,0 1,0 0,0 0,0-1,0 1,0 0,0 0,-1 0,1 0,0 0,-1 0,1 0,0 1,-1-1,1 0,-1 1,1-1,-1 1,0 0,1-1,-1 1,-2 0,-52-6,49 6,-332-3,176 5,97 1,0 4,-81 18,79-12,-133 8,-278-22,462 2,-1 1,0 1,1 1,-1 0,-30 13,-24 5,37-14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35.0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70,'1358'0,"-1333"1,-1 2,48 10,-46-7,1-1,34 2,141-9,70 4,-170 14,-65-10,42 4,70 8,-98-10,75 3,-39-14,0-3,165-34,-157 20,0 4,129-5,-193 19,0-1,30-8,-29 5,56-4,15 8,-24 2,139-18,-142 9,0 3,97 6,-87 1,-57-1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38.0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1118 0 0,'-1117'68'0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0.16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0 261,'182'2,"266"-10,-263-22,-124 17,96-6,83-2,-124 10,13-6,-62 8,84-2,-111 8,0-1,0-3,-1-1,59-20,-53 14,1 2,86-11,91 21,-154 5,1-4,98-13,-130 9,1 1,0 3,57 4,119 23,40 2,-52-7,-169-16,119 6,-111-11,0 3,0 1,49 12,-44-3,1-3,0-2,74 4,-96-10,0 1,32 8,41 5,-77-13,1 1,0 0,-1 2,30 12,7 1,-31-11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2.9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541 36,'0'-6,"-6"-2,-7 1,-13 1,-8 2,-4 2,-2 0,-4 2,-8 0,0 0,3 0,5 1,3-1,3 0,2 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6.8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713 0,'-37'3,"1"2,0 1,1 2,-68 24,33-11,-77 11,52-14,70-13,10-2,-1 0,2 1,-1 1,0 0,-16 9,8-1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48.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611 33 0,'-611'-33'0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1.1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238 1,'-20'2,"1"0,-1 2,1 0,-1 1,1 1,1 1,-1 0,1 2,-31 19,33-14,16-13,0-1,0 0,0 0,0 1,0-1,0 0,0 0,0 1,0-1,0 0,0 0,1 1,-1-1,0 0,0 0,0 0,0 1,1-1,-1 0,0 0,0 0,0 1,1-1,-1 0,0 0,0 0,0 0,1 0,-1 0,0 0,0 0,1 0,-1 1,0-1,0 0,1 0,-1 0,1-1,38-2,15-13,2 2,0 3,106-7,-101 12,-39-1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6.0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2,'109'-2,"123"5,-204 1,0 2,0 1,0 1,40 17,-43-14,0-2,1-1,0 0,1-2,37 3,70-9,-91-2,0 2,0 1,66 12,84 14,-60-11,-91-10,113 22,-101-16,105 29,-118-31,70 10,-3-1,-34-2,2 2,0-3,146 10,-198-25,1-2,0 0,0-2,-1-1,1-1,-1-1,0 0,-1-2,0-1,0-1,-1-1,0-1,25-19,-33 21,9-7,0 1,31-15,-43 26,0 0,1 1,-1 1,1 0,-1 0,1 1,0 1,16 0,749 6,-168-5,-580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7.4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0,'6'6,"7"7,14 8,7 6,4-2,2 1,-1-5,-7 1,-3-4,-1-4,-5-6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9.2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1,'26'0,"21"-1,1 2,0 2,68 14,121 18,-210-30,1-2,-1-1,35-1,-34-2,0 2,49 8,-51-2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32:32.8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37,'4'-4,"0"1,1 0,-1 0,1 0,-1 1,1 0,0 0,0 0,0 0,0 1,0 0,7-1,68-3,-63 4,453 0,-223 3,-218-2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1:33.3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0,'1931'204'0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31:35.2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81,'88'1,"-15"1,0-4,90-13,-72 5,1 3,97 6,35-2,-196 1,-1 0,1-2,-1-1,0-1,27-11,-33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2.2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0,'23'3,"0"0,0 2,0 0,-1 1,1 2,-2 0,34 18,38 14,-48-28,0-2,0-1,1-3,52 1,98 15,142 58,-250-58,-28-9,1-3,105 5,127-17,-107-1,-35 6,167-7,-296 1,-1-2,1 0,34-13,37-10,-56 22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01.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0,'781'0'0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11.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68 0,'1863'-68'0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4:55.0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1,'185'78,"36"15,-197-85,1 0,-1-1,2-2,42 4,-34-5,58 15,-42-6,-1-3,2-1,73 2,158-12,-113-2,-72 1,110 5,-153 10,-32-6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14:57.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0,'1862'0'0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4.4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0,'1613'0,"-1578"0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7.4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36,'4'-3,"0"0,0 0,1 0,0 0,-1 1,1 0,0 0,0 0,0 0,0 1,11-1,63-3,-60 4,744-1,-369 5,-158-3,-206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2.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1,'835'0,"-798"2,1 1,41 10,-39-5,62 3,70 6,6 0,-147-15,0 0,-1 2,38 10,-25-7,1-1,0-3,86-4,-64 0,-30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04:55.3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0,'1905'0'0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7.4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3,'149'-3,"165"7,-184 13,-75-9,77 3,-98-10,1 1,-1 2,0 1,-1 2,64 21,-68-20,1-2,-1-1,1-1,0-1,0-2,43-4,-30 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9.4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72,'138'-2,"156"5,-159 14,-84-8,75 2,-29-16,171-28,-224 26,-9 0,45-16,-52 14,0 1,0 2,36-4,-36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3.56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2673 134,'-28'-2,"2"-1,-1-2,0 0,-40-15,-27-6,-21-1,66 14,-1 2,0 2,-77-3,43 15,-155 27,-18 2,65-27,-57 4,-70 33,183-21,-173 6,294-26,0 1,1 1,-1 0,0 0,1 2,-24 10,-37 10,49-19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17.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35 0,'1864'-35'0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0.8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41,'8'-1,"-1"0,1-1,-1 0,0 0,12-5,23-5,38 3,-1 5,104 6,-45 1,1114-3,-1223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2.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0,'81'5,"-2"3,137 31,-135-21,1-4,121 6,343-21,-517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24.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0,'1457'0'0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23:42:52.54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1:57.86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1,'6'0,"7"0,8 0,6 0,3 0,4 0,6 0,3 6,6 1,0 1,-3-2,-3-2,-4-1,-1-2,-9 5,-8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18.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0 169 0,'1626'-169'0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0.7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1422 204 0,'-1422'-204'0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4.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204 0 0,'-204'121'0,"848"-121"0,-439-121 0,-850 121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2:25.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 62,'0'-6,"-5"-8,-9-6,-1-1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3:59:15.71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1829 272 0,'-1829'-272'0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5:56.8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729 485,'-1'-5,"0"0,-1 0,0 0,0 1,-1-1,1 0,-1 1,0 0,0-1,0 1,-1 0,1 1,-7-6,-2-4,-24-22,-1 1,-2 2,-1 2,-54-32,66 44,-19-12,-1 2,-1 2,-1 2,-62-20,41 16,47 14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2:14:31.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0 209 0,'4976'-209'0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03:39:25.4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1 339,'62'0,"1"-3,83-14,-93 10,0 3,94 4,41-3,-154-2,54-15,-33 6,92-28,-109 29,0 2,0 1,1 2,1 1,56-1,-49 6,82-14,-32 2,-29 5,71-20,-60 2,-61 19,0 1,1 1,0 1,19-2,125 1,-117 7,0-2,55-9,-58 2,0 2,1 2,0 2,-1 1,1 3,0 1,-1 2,0 2,54 17,-64-15,0-2,0 0,0-3,35 1,138-6,-80-2,20 1,171 5,-290-1,1 2,0 0,-1 2,0 1,-1 1,1 2,28 14,-36-11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3:39:28.02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3624 0 0,'-3624'0'0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6.6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1,'11'1,"0"0,-1 1,1 1,0 0,9 4,22 5,75 18,-73-17,0-1,1-3,87 7,-101-14,61 12,-60-7,58 3,-65-9,189-3,-185 0,0-2,-1 0,1-2,-1-2,36-13,-50 15,1 1,-1 1,29-4,-15 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8.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1549 109,'-602'0,"579"-2,0-1,0 0,0-2,1-1,-24-9,14 5,-49-10,-11 4,37 5,1 3,-72-2,-190 12,286-2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30.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0,'13'1,"0"1,0 1,0 0,0 0,-1 1,23 11,17 4,50 15,94 24,-141-45,-31-6,1-2,47 5,-28-6,47 10,-50-7,64 4,211-12,-285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4.6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1,'40'0,"0"1,0 3,56 11,-58-6,14 3,1-1,96 6,-109-14,57 10,-56-6,54 3,73-11,-139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8.0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1,'24'1,"1"2,-1 1,0 2,32 10,35 8,20-5,1-4,168 0,-215-15,-1 4,64 11,-29-6,-67-8,54 10,-57-4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4:25:48.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0,'2304'34'0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09.8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1 206,'73'0,"199"-5,-213 1,0-3,92-23,-94 19,0 2,1 3,0 3,101 7,-35-1,-55-2,127-5,-168 2,1-2,-1-1,0-1,48-18,-57 18,0 0,1 1,-1 1,1 0,26 0,102 6,-109 0,1-1,-1-2,72-11,-66 5,-1 1,66 1,-4 1,2-12,-71 9,54-3,-61 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55:2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24,'32'-1,"49"-9,-48 4,44 0,61 7,-119 0,0 1,27 6,-11-1,128 23,161 24,-214-42,-98-10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2.5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1,0-1,1 0,-1 0,1 1,-1-1,1 0,-1 0,1 0,0 0,0 0,1 1,13 12,-1-3,1-1,23 12,8 5,-34-20,0-1,1 0,0-1,0-1,27 6,-4 0,-5-2,-1-1,1-2,0-1,63 1,-89-6,11 1,-1 0,0 0,1 1,-1 1,20 5,39 10,-5-1,-45-10,0-2,34 2,-13-1,29 1,317-6,-182 0,-205 0,0 0,-1-1,1 1,0-1,-1 1,6-3,-7 2,0 1,-1-1,1 0,-1 0,1 0,-1 0,0 0,1-1,-1 1,0 0,0-1,0 1,0 0,0-1,1-2,3-8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8.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1 260,'223'0,"-203"-1,-1-1,28-6,-8 1,-4-1,-22 5,28-3,84-5,12 0,-69 0,9-2,109-8,66-5,-91 0,-67 9,-49 12,0 3,58 3,-38 0,639 0,-373-2,-291-1,53-9,-4 0,-46 8,107-6,-124 7,47-7,6-2,-66 9,1 0,20-6,-20 4,-1 1,21-2,134 3,-87 4,1143-2,-1096 6,-10 0,34-6,-139 0,0 2,1 0,16 4,2 1,111 9,1-14,-128-2,0 2,29 6,1 0,38 9,-22-3,-29-9,44 0,34-5,-41-1,-47 1,-3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1:30:17.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79 0,'4944'0'0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2T02:22:05.4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0 196,'157'2,"165"-5,-294-1,0-1,0-2,-1-1,0-1,35-17,26-8,-41 18,143-44,-158 52,0 2,1 1,-1 2,37 0,61 15,-68-5,-49-4,0 0,-1 0,1 1,-1 0,0 1,0 1,18 11,-21-11,1 0,1-1,-1 0,1 0,0-1,0-1,0 0,0 0,0-1,13 0,-9-2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2T02:22:14.1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18,'103'2,"112"-5,-109-13,-91 15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2T02:55:46.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1,'385'13,"-333"-13,-41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2T02:56:17.7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1,'30'1,"-1"2,46 9,-32-4,-12-5,1-1,50-3,-20-1,-50 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2T02:56:20.7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0,'305'0,"-294"0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2T02:56:32.7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84,'118'14,"-82"-14,6 2,-1-3,1-1,70-13,134-58,-222 69,-1 2,0 0,1 2,28 2,7 0,-45-2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89212-087D-4465-B9BF-4651062462F0}" type="datetimeFigureOut">
              <a:rPr lang="en-US" smtClean="0"/>
              <a:t>3/9/2025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4FA1-DAC0-43D3-B3BD-7DB766E8A8DA}" type="slidenum">
              <a:rPr lang="en-US" smtClean="0"/>
              <a:t>‹#›</a:t>
            </a:fld>
            <a:endParaRPr lang="en-US"/>
          </a:p>
        </p:txBody>
      </p:sp>
    </p:spTree>
    <p:extLst>
      <p:ext uri="{BB962C8B-B14F-4D97-AF65-F5344CB8AC3E}">
        <p14:creationId xmlns:p14="http://schemas.microsoft.com/office/powerpoint/2010/main" val="89385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81.png"/><Relationship Id="rId7" Type="http://schemas.openxmlformats.org/officeDocument/2006/relationships/customXml" Target="../ink/ink67.xml"/><Relationship Id="rId12" Type="http://schemas.openxmlformats.org/officeDocument/2006/relationships/image" Target="../media/image820.png"/><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image" Target="../media/image79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810.png"/><Relationship Id="rId4" Type="http://schemas.openxmlformats.org/officeDocument/2006/relationships/image" Target="../media/image82.png"/><Relationship Id="rId9" Type="http://schemas.openxmlformats.org/officeDocument/2006/relationships/customXml" Target="../ink/ink6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Ruslan Dubas and tonight, I will share my Integrative Project which I completed for the Masters program of Business Analytics and Information Systems at University of South Florida in Spring 2022! We will be using Florida Department of Revenue records to analyze single-family residential home same year re-sales!</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a:t>
            </a:fld>
            <a:endParaRPr lang="en-US"/>
          </a:p>
        </p:txBody>
      </p:sp>
    </p:spTree>
    <p:extLst>
      <p:ext uri="{BB962C8B-B14F-4D97-AF65-F5344CB8AC3E}">
        <p14:creationId xmlns:p14="http://schemas.microsoft.com/office/powerpoint/2010/main" val="943351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know who he was so I used Google to find out. </a:t>
            </a:r>
          </a:p>
          <a:p>
            <a:endParaRPr lang="en-US" dirty="0"/>
          </a:p>
          <a:p>
            <a:r>
              <a:rPr lang="en-US" dirty="0"/>
              <a:t>He is the Tampa Bay Developer and has plans for the Ybor City Harbor Area. The renderings of the project is beautiful. </a:t>
            </a:r>
          </a:p>
          <a:p>
            <a:endParaRPr lang="en-US" dirty="0"/>
          </a:p>
          <a:p>
            <a:r>
              <a:rPr lang="en-US" dirty="0"/>
              <a:t>We might want to contact him about the 2014 Sale and ask if it was an arms-length transaction.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11</a:t>
            </a:fld>
            <a:endParaRPr lang="en-US"/>
          </a:p>
        </p:txBody>
      </p:sp>
    </p:spTree>
    <p:extLst>
      <p:ext uri="{BB962C8B-B14F-4D97-AF65-F5344CB8AC3E}">
        <p14:creationId xmlns:p14="http://schemas.microsoft.com/office/powerpoint/2010/main" val="27666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how property changes year to year. </a:t>
            </a:r>
          </a:p>
        </p:txBody>
      </p:sp>
      <p:sp>
        <p:nvSpPr>
          <p:cNvPr id="4" name="Slide Number Placeholder 3"/>
          <p:cNvSpPr>
            <a:spLocks noGrp="1"/>
          </p:cNvSpPr>
          <p:nvPr>
            <p:ph type="sldNum" sz="quarter" idx="5"/>
          </p:nvPr>
        </p:nvSpPr>
        <p:spPr/>
        <p:txBody>
          <a:bodyPr/>
          <a:lstStyle/>
          <a:p>
            <a:fld id="{26224FA1-DAC0-43D3-B3BD-7DB766E8A8DA}" type="slidenum">
              <a:rPr lang="en-US" smtClean="0"/>
              <a:t>12</a:t>
            </a:fld>
            <a:endParaRPr lang="en-US"/>
          </a:p>
        </p:txBody>
      </p:sp>
    </p:spTree>
    <p:extLst>
      <p:ext uri="{BB962C8B-B14F-4D97-AF65-F5344CB8AC3E}">
        <p14:creationId xmlns:p14="http://schemas.microsoft.com/office/powerpoint/2010/main" val="311385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the Orthographic View, where we can measure areas, heights and review the changes of the property over time. There is a company which flies the plane two times a year on the sunny day and take pictures of entire county. They use special software to combine pictures in the special way.</a:t>
            </a:r>
          </a:p>
          <a:p>
            <a:endParaRPr lang="en-US" dirty="0"/>
          </a:p>
          <a:p>
            <a:r>
              <a:rPr lang="en-US" dirty="0"/>
              <a:t>These areal views help a lot to keep records accurate and  up to date.</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13</a:t>
            </a:fld>
            <a:endParaRPr lang="en-US"/>
          </a:p>
        </p:txBody>
      </p:sp>
    </p:spTree>
    <p:extLst>
      <p:ext uri="{BB962C8B-B14F-4D97-AF65-F5344CB8AC3E}">
        <p14:creationId xmlns:p14="http://schemas.microsoft.com/office/powerpoint/2010/main" val="282572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shot of the User’s Guide. The guide has definitions of each data point. So the each county have to follow these guidelines and the aggregate data set which was collected by each county will be uniform. This is a big undertaking. Imagine each property in Florida has to be described in the similar way.  </a:t>
            </a:r>
          </a:p>
        </p:txBody>
      </p:sp>
      <p:sp>
        <p:nvSpPr>
          <p:cNvPr id="4" name="Slide Number Placeholder 3"/>
          <p:cNvSpPr>
            <a:spLocks noGrp="1"/>
          </p:cNvSpPr>
          <p:nvPr>
            <p:ph type="sldNum" sz="quarter" idx="5"/>
          </p:nvPr>
        </p:nvSpPr>
        <p:spPr/>
        <p:txBody>
          <a:bodyPr/>
          <a:lstStyle/>
          <a:p>
            <a:fld id="{26224FA1-DAC0-43D3-B3BD-7DB766E8A8DA}" type="slidenum">
              <a:rPr lang="en-US" smtClean="0"/>
              <a:t>15</a:t>
            </a:fld>
            <a:endParaRPr lang="en-US"/>
          </a:p>
        </p:txBody>
      </p:sp>
    </p:spTree>
    <p:extLst>
      <p:ext uri="{BB962C8B-B14F-4D97-AF65-F5344CB8AC3E}">
        <p14:creationId xmlns:p14="http://schemas.microsoft.com/office/powerpoint/2010/main" val="276940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challenge was to import all data into SQL Server. I also did not wanted to import 804 files one file at the time. </a:t>
            </a:r>
          </a:p>
          <a:p>
            <a:endParaRPr lang="en-US" dirty="0"/>
          </a:p>
          <a:p>
            <a:r>
              <a:rPr lang="en-US" dirty="0"/>
              <a:t>At the time, I was learning basics of command prompt and remembered the append command double greater sign. </a:t>
            </a:r>
          </a:p>
          <a:p>
            <a:endParaRPr lang="en-US" dirty="0"/>
          </a:p>
          <a:p>
            <a:r>
              <a:rPr lang="en-US" dirty="0"/>
              <a:t>This was an aha moment for me! </a:t>
            </a:r>
          </a:p>
          <a:p>
            <a:endParaRPr lang="en-US" dirty="0"/>
          </a:p>
          <a:p>
            <a:r>
              <a:rPr lang="en-US" dirty="0"/>
              <a:t>I have used command prompt to append each county into combined file for each year and ended up with only 12 files which I could import into SQL Server.</a:t>
            </a:r>
          </a:p>
          <a:p>
            <a:endParaRPr lang="en-US" dirty="0"/>
          </a:p>
          <a:p>
            <a:endParaRPr lang="en-US" dirty="0"/>
          </a:p>
          <a:p>
            <a:r>
              <a:rPr lang="en-US" dirty="0"/>
              <a:t>Today, I can think of several ways to do this better.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16</a:t>
            </a:fld>
            <a:endParaRPr lang="en-US"/>
          </a:p>
        </p:txBody>
      </p:sp>
    </p:spTree>
    <p:extLst>
      <p:ext uri="{BB962C8B-B14F-4D97-AF65-F5344CB8AC3E}">
        <p14:creationId xmlns:p14="http://schemas.microsoft.com/office/powerpoint/2010/main" val="226523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focusing on the Single Family Residences which is coded as – 001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17</a:t>
            </a:fld>
            <a:endParaRPr lang="en-US"/>
          </a:p>
        </p:txBody>
      </p:sp>
    </p:spTree>
    <p:extLst>
      <p:ext uri="{BB962C8B-B14F-4D97-AF65-F5344CB8AC3E}">
        <p14:creationId xmlns:p14="http://schemas.microsoft.com/office/powerpoint/2010/main" val="36666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have all data in SQL Server I am tempted to say that this was the most difficult part of the project. But I have found out that this was just the beginning and the most difficult part was to find patterns and insights which are true and could be acted on. </a:t>
            </a:r>
          </a:p>
          <a:p>
            <a:endParaRPr lang="en-US"/>
          </a:p>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18</a:t>
            </a:fld>
            <a:endParaRPr lang="en-US"/>
          </a:p>
        </p:txBody>
      </p:sp>
    </p:spTree>
    <p:extLst>
      <p:ext uri="{BB962C8B-B14F-4D97-AF65-F5344CB8AC3E}">
        <p14:creationId xmlns:p14="http://schemas.microsoft.com/office/powerpoint/2010/main" val="188759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19</a:t>
            </a:fld>
            <a:endParaRPr lang="en-US"/>
          </a:p>
        </p:txBody>
      </p:sp>
    </p:spTree>
    <p:extLst>
      <p:ext uri="{BB962C8B-B14F-4D97-AF65-F5344CB8AC3E}">
        <p14:creationId xmlns:p14="http://schemas.microsoft.com/office/powerpoint/2010/main" val="378611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20</a:t>
            </a:fld>
            <a:endParaRPr lang="en-US"/>
          </a:p>
        </p:txBody>
      </p:sp>
    </p:spTree>
    <p:extLst>
      <p:ext uri="{BB962C8B-B14F-4D97-AF65-F5344CB8AC3E}">
        <p14:creationId xmlns:p14="http://schemas.microsoft.com/office/powerpoint/2010/main" val="211776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22</a:t>
            </a:fld>
            <a:endParaRPr lang="en-US"/>
          </a:p>
        </p:txBody>
      </p:sp>
      <p:pic>
        <p:nvPicPr>
          <p:cNvPr id="16" name="Picture 15">
            <a:extLst>
              <a:ext uri="{FF2B5EF4-FFF2-40B4-BE49-F238E27FC236}">
                <a16:creationId xmlns:a16="http://schemas.microsoft.com/office/drawing/2014/main" id="{30BDF9E6-FCCA-73B6-30C7-44A79E0109A4}"/>
              </a:ext>
            </a:extLst>
          </p:cNvPr>
          <p:cNvPicPr>
            <a:picLocks noChangeAspect="1"/>
          </p:cNvPicPr>
          <p:nvPr/>
        </p:nvPicPr>
        <p:blipFill>
          <a:blip r:embed="rId3"/>
          <a:stretch>
            <a:fillRect/>
          </a:stretch>
        </p:blipFill>
        <p:spPr>
          <a:xfrm>
            <a:off x="57377" y="107103"/>
            <a:ext cx="3714524" cy="3105997"/>
          </a:xfrm>
          <a:prstGeom prst="rect">
            <a:avLst/>
          </a:prstGeom>
        </p:spPr>
      </p:pic>
      <p:pic>
        <p:nvPicPr>
          <p:cNvPr id="20" name="Picture 19">
            <a:extLst>
              <a:ext uri="{FF2B5EF4-FFF2-40B4-BE49-F238E27FC236}">
                <a16:creationId xmlns:a16="http://schemas.microsoft.com/office/drawing/2014/main" id="{A85BE2AF-206F-5D6F-EC2B-4A94D7067D8B}"/>
              </a:ext>
            </a:extLst>
          </p:cNvPr>
          <p:cNvPicPr>
            <a:picLocks noChangeAspect="1"/>
          </p:cNvPicPr>
          <p:nvPr/>
        </p:nvPicPr>
        <p:blipFill>
          <a:blip r:embed="rId4"/>
          <a:stretch>
            <a:fillRect/>
          </a:stretch>
        </p:blipFill>
        <p:spPr>
          <a:xfrm>
            <a:off x="3771901" y="107103"/>
            <a:ext cx="2971800" cy="3105997"/>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A7F61CE-8001-7A10-D0AD-8AC91B3A44F9}"/>
                  </a:ext>
                </a:extLst>
              </p14:cNvPr>
              <p14:cNvContentPartPr/>
              <p14:nvPr/>
            </p14:nvContentPartPr>
            <p14:xfrm>
              <a:off x="3911400" y="1053540"/>
              <a:ext cx="721800" cy="39600"/>
            </p14:xfrm>
          </p:contentPart>
        </mc:Choice>
        <mc:Fallback xmlns="">
          <p:pic>
            <p:nvPicPr>
              <p:cNvPr id="21" name="Ink 20">
                <a:extLst>
                  <a:ext uri="{FF2B5EF4-FFF2-40B4-BE49-F238E27FC236}">
                    <a16:creationId xmlns:a16="http://schemas.microsoft.com/office/drawing/2014/main" id="{3A7F61CE-8001-7A10-D0AD-8AC91B3A44F9}"/>
                  </a:ext>
                </a:extLst>
              </p:cNvPr>
              <p:cNvPicPr/>
              <p:nvPr/>
            </p:nvPicPr>
            <p:blipFill>
              <a:blip r:embed="rId6"/>
              <a:stretch>
                <a:fillRect/>
              </a:stretch>
            </p:blipFill>
            <p:spPr>
              <a:xfrm>
                <a:off x="3875400" y="981900"/>
                <a:ext cx="79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C15BF06-0C25-7A6D-493B-EF23E02DB823}"/>
                  </a:ext>
                </a:extLst>
              </p14:cNvPr>
              <p14:cNvContentPartPr/>
              <p14:nvPr/>
            </p14:nvContentPartPr>
            <p14:xfrm>
              <a:off x="3885840" y="1371420"/>
              <a:ext cx="686160" cy="360"/>
            </p14:xfrm>
          </p:contentPart>
        </mc:Choice>
        <mc:Fallback xmlns="">
          <p:pic>
            <p:nvPicPr>
              <p:cNvPr id="23" name="Ink 22">
                <a:extLst>
                  <a:ext uri="{FF2B5EF4-FFF2-40B4-BE49-F238E27FC236}">
                    <a16:creationId xmlns:a16="http://schemas.microsoft.com/office/drawing/2014/main" id="{DC15BF06-0C25-7A6D-493B-EF23E02DB823}"/>
                  </a:ext>
                </a:extLst>
              </p:cNvPr>
              <p:cNvPicPr/>
              <p:nvPr/>
            </p:nvPicPr>
            <p:blipFill>
              <a:blip r:embed="rId8"/>
              <a:stretch>
                <a:fillRect/>
              </a:stretch>
            </p:blipFill>
            <p:spPr>
              <a:xfrm>
                <a:off x="3849840" y="1299420"/>
                <a:ext cx="75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3F1AD0E-B3CF-408C-BB59-B4A3A9F26BB3}"/>
                  </a:ext>
                </a:extLst>
              </p14:cNvPr>
              <p14:cNvContentPartPr/>
              <p14:nvPr/>
            </p14:nvContentPartPr>
            <p14:xfrm>
              <a:off x="5168520" y="1052820"/>
              <a:ext cx="494280" cy="41040"/>
            </p14:xfrm>
          </p:contentPart>
        </mc:Choice>
        <mc:Fallback xmlns="">
          <p:pic>
            <p:nvPicPr>
              <p:cNvPr id="24" name="Ink 23">
                <a:extLst>
                  <a:ext uri="{FF2B5EF4-FFF2-40B4-BE49-F238E27FC236}">
                    <a16:creationId xmlns:a16="http://schemas.microsoft.com/office/drawing/2014/main" id="{53F1AD0E-B3CF-408C-BB59-B4A3A9F26BB3}"/>
                  </a:ext>
                </a:extLst>
              </p:cNvPr>
              <p:cNvPicPr/>
              <p:nvPr/>
            </p:nvPicPr>
            <p:blipFill>
              <a:blip r:embed="rId10"/>
              <a:stretch>
                <a:fillRect/>
              </a:stretch>
            </p:blipFill>
            <p:spPr>
              <a:xfrm>
                <a:off x="5132520" y="980820"/>
                <a:ext cx="56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3498533-2CBB-E7C1-343E-C1AD56245DBE}"/>
                  </a:ext>
                </a:extLst>
              </p14:cNvPr>
              <p14:cNvContentPartPr/>
              <p14:nvPr/>
            </p14:nvContentPartPr>
            <p14:xfrm>
              <a:off x="5130360" y="1281780"/>
              <a:ext cx="520200" cy="39600"/>
            </p14:xfrm>
          </p:contentPart>
        </mc:Choice>
        <mc:Fallback xmlns="">
          <p:pic>
            <p:nvPicPr>
              <p:cNvPr id="25" name="Ink 24">
                <a:extLst>
                  <a:ext uri="{FF2B5EF4-FFF2-40B4-BE49-F238E27FC236}">
                    <a16:creationId xmlns:a16="http://schemas.microsoft.com/office/drawing/2014/main" id="{13498533-2CBB-E7C1-343E-C1AD56245DBE}"/>
                  </a:ext>
                </a:extLst>
              </p:cNvPr>
              <p:cNvPicPr/>
              <p:nvPr/>
            </p:nvPicPr>
            <p:blipFill>
              <a:blip r:embed="rId12"/>
              <a:stretch>
                <a:fillRect/>
              </a:stretch>
            </p:blipFill>
            <p:spPr>
              <a:xfrm>
                <a:off x="5094720" y="1209780"/>
                <a:ext cx="591840" cy="183240"/>
              </a:xfrm>
              <a:prstGeom prst="rect">
                <a:avLst/>
              </a:prstGeom>
            </p:spPr>
          </p:pic>
        </mc:Fallback>
      </mc:AlternateContent>
    </p:spTree>
    <p:extLst>
      <p:ext uri="{BB962C8B-B14F-4D97-AF65-F5344CB8AC3E}">
        <p14:creationId xmlns:p14="http://schemas.microsoft.com/office/powerpoint/2010/main" val="10791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half way through the program, the project update was required to be submitted. So I have read the news about Zillow exiting the home buying business and that caught my interest. I wanted to find out more about when Zillow loses money. I think I was driven by the notion that real estate market was unfair because of the presence of the for profit companies whose business is to buy homes and re-sale for higher price. So first I lookup the </a:t>
            </a:r>
            <a:r>
              <a:rPr lang="en-US" dirty="0" err="1"/>
              <a:t>iBuyers</a:t>
            </a:r>
            <a:r>
              <a:rPr lang="en-US" dirty="0"/>
              <a:t> which article mentioned. </a:t>
            </a:r>
          </a:p>
        </p:txBody>
      </p:sp>
      <p:sp>
        <p:nvSpPr>
          <p:cNvPr id="4" name="Slide Number Placeholder 3"/>
          <p:cNvSpPr>
            <a:spLocks noGrp="1"/>
          </p:cNvSpPr>
          <p:nvPr>
            <p:ph type="sldNum" sz="quarter" idx="5"/>
          </p:nvPr>
        </p:nvSpPr>
        <p:spPr/>
        <p:txBody>
          <a:bodyPr/>
          <a:lstStyle/>
          <a:p>
            <a:fld id="{26224FA1-DAC0-43D3-B3BD-7DB766E8A8DA}" type="slidenum">
              <a:rPr lang="en-US" smtClean="0"/>
              <a:t>2</a:t>
            </a:fld>
            <a:endParaRPr lang="en-US"/>
          </a:p>
        </p:txBody>
      </p:sp>
    </p:spTree>
    <p:extLst>
      <p:ext uri="{BB962C8B-B14F-4D97-AF65-F5344CB8AC3E}">
        <p14:creationId xmlns:p14="http://schemas.microsoft.com/office/powerpoint/2010/main" val="25462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29</a:t>
            </a:fld>
            <a:endParaRPr lang="en-US"/>
          </a:p>
        </p:txBody>
      </p:sp>
    </p:spTree>
    <p:extLst>
      <p:ext uri="{BB962C8B-B14F-4D97-AF65-F5344CB8AC3E}">
        <p14:creationId xmlns:p14="http://schemas.microsoft.com/office/powerpoint/2010/main" val="143653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34</a:t>
            </a:fld>
            <a:endParaRPr lang="en-US"/>
          </a:p>
        </p:txBody>
      </p:sp>
    </p:spTree>
    <p:extLst>
      <p:ext uri="{BB962C8B-B14F-4D97-AF65-F5344CB8AC3E}">
        <p14:creationId xmlns:p14="http://schemas.microsoft.com/office/powerpoint/2010/main" val="31795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39</a:t>
            </a:fld>
            <a:endParaRPr lang="en-US"/>
          </a:p>
        </p:txBody>
      </p:sp>
    </p:spTree>
    <p:extLst>
      <p:ext uri="{BB962C8B-B14F-4D97-AF65-F5344CB8AC3E}">
        <p14:creationId xmlns:p14="http://schemas.microsoft.com/office/powerpoint/2010/main" val="2633068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40</a:t>
            </a:fld>
            <a:endParaRPr lang="en-US"/>
          </a:p>
        </p:txBody>
      </p:sp>
    </p:spTree>
    <p:extLst>
      <p:ext uri="{BB962C8B-B14F-4D97-AF65-F5344CB8AC3E}">
        <p14:creationId xmlns:p14="http://schemas.microsoft.com/office/powerpoint/2010/main" val="1935126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41</a:t>
            </a:fld>
            <a:endParaRPr lang="en-US"/>
          </a:p>
        </p:txBody>
      </p:sp>
    </p:spTree>
    <p:extLst>
      <p:ext uri="{BB962C8B-B14F-4D97-AF65-F5344CB8AC3E}">
        <p14:creationId xmlns:p14="http://schemas.microsoft.com/office/powerpoint/2010/main" val="2101681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42</a:t>
            </a:fld>
            <a:endParaRPr lang="en-US"/>
          </a:p>
        </p:txBody>
      </p:sp>
    </p:spTree>
    <p:extLst>
      <p:ext uri="{BB962C8B-B14F-4D97-AF65-F5344CB8AC3E}">
        <p14:creationId xmlns:p14="http://schemas.microsoft.com/office/powerpoint/2010/main" val="1343057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43</a:t>
            </a:fld>
            <a:endParaRPr lang="en-US"/>
          </a:p>
        </p:txBody>
      </p:sp>
    </p:spTree>
    <p:extLst>
      <p:ext uri="{BB962C8B-B14F-4D97-AF65-F5344CB8AC3E}">
        <p14:creationId xmlns:p14="http://schemas.microsoft.com/office/powerpoint/2010/main" val="2386866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44</a:t>
            </a:fld>
            <a:endParaRPr lang="en-US"/>
          </a:p>
        </p:txBody>
      </p:sp>
    </p:spTree>
    <p:extLst>
      <p:ext uri="{BB962C8B-B14F-4D97-AF65-F5344CB8AC3E}">
        <p14:creationId xmlns:p14="http://schemas.microsoft.com/office/powerpoint/2010/main" val="3563941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45</a:t>
            </a:fld>
            <a:endParaRPr lang="en-US"/>
          </a:p>
        </p:txBody>
      </p:sp>
    </p:spTree>
    <p:extLst>
      <p:ext uri="{BB962C8B-B14F-4D97-AF65-F5344CB8AC3E}">
        <p14:creationId xmlns:p14="http://schemas.microsoft.com/office/powerpoint/2010/main" val="1395749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46</a:t>
            </a:fld>
            <a:endParaRPr lang="en-US"/>
          </a:p>
        </p:txBody>
      </p:sp>
    </p:spTree>
    <p:extLst>
      <p:ext uri="{BB962C8B-B14F-4D97-AF65-F5344CB8AC3E}">
        <p14:creationId xmlns:p14="http://schemas.microsoft.com/office/powerpoint/2010/main" val="2182219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mentioned 5 </a:t>
            </a:r>
            <a:r>
              <a:rPr lang="en-US" dirty="0" err="1"/>
              <a:t>iBuyers</a:t>
            </a:r>
            <a:r>
              <a:rPr lang="en-US" dirty="0"/>
              <a:t> – </a:t>
            </a:r>
            <a:r>
              <a:rPr lang="en-US" dirty="0" err="1"/>
              <a:t>Opendoor</a:t>
            </a:r>
            <a:r>
              <a:rPr lang="en-US" dirty="0"/>
              <a:t>, </a:t>
            </a:r>
            <a:r>
              <a:rPr lang="en-US" dirty="0" err="1"/>
              <a:t>Offerpad</a:t>
            </a:r>
            <a:r>
              <a:rPr lang="en-US" dirty="0"/>
              <a:t>, Zillow, Redfin and Simple Sale. So I have looked them up and put them on the pin board  as my suspects to research and analyze. I thought there is a great conspiracy by them to make buying a home unaffordable and I was to uncover the truth.</a:t>
            </a:r>
          </a:p>
        </p:txBody>
      </p:sp>
      <p:sp>
        <p:nvSpPr>
          <p:cNvPr id="4" name="Slide Number Placeholder 3"/>
          <p:cNvSpPr>
            <a:spLocks noGrp="1"/>
          </p:cNvSpPr>
          <p:nvPr>
            <p:ph type="sldNum" sz="quarter" idx="5"/>
          </p:nvPr>
        </p:nvSpPr>
        <p:spPr/>
        <p:txBody>
          <a:bodyPr/>
          <a:lstStyle/>
          <a:p>
            <a:fld id="{26224FA1-DAC0-43D3-B3BD-7DB766E8A8DA}" type="slidenum">
              <a:rPr lang="en-US" smtClean="0"/>
              <a:t>3</a:t>
            </a:fld>
            <a:endParaRPr lang="en-US"/>
          </a:p>
        </p:txBody>
      </p:sp>
    </p:spTree>
    <p:extLst>
      <p:ext uri="{BB962C8B-B14F-4D97-AF65-F5344CB8AC3E}">
        <p14:creationId xmlns:p14="http://schemas.microsoft.com/office/powerpoint/2010/main" val="371118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of the Machine Learning Process which the study will be following. The question: Will Single Family Residential home re-sell for loss or make a profit in the same year? One of my goals was to find trends which I can use to make money! That is the power of the data analytics we can work with data to derive useful and actionable insights.</a:t>
            </a:r>
          </a:p>
        </p:txBody>
      </p:sp>
      <p:sp>
        <p:nvSpPr>
          <p:cNvPr id="4" name="Slide Number Placeholder 3"/>
          <p:cNvSpPr>
            <a:spLocks noGrp="1"/>
          </p:cNvSpPr>
          <p:nvPr>
            <p:ph type="sldNum" sz="quarter" idx="5"/>
          </p:nvPr>
        </p:nvSpPr>
        <p:spPr/>
        <p:txBody>
          <a:bodyPr/>
          <a:lstStyle/>
          <a:p>
            <a:fld id="{26224FA1-DAC0-43D3-B3BD-7DB766E8A8DA}" type="slidenum">
              <a:rPr lang="en-US" smtClean="0"/>
              <a:t>5</a:t>
            </a:fld>
            <a:endParaRPr lang="en-US"/>
          </a:p>
        </p:txBody>
      </p:sp>
    </p:spTree>
    <p:extLst>
      <p:ext uri="{BB962C8B-B14F-4D97-AF65-F5344CB8AC3E}">
        <p14:creationId xmlns:p14="http://schemas.microsoft.com/office/powerpoint/2010/main" val="311826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the data set by looking at one example of the records in it. Some of you might have entered the address into Google Maps to navigate to this meetup location. I know few other places where we can also enter this address. </a:t>
            </a:r>
          </a:p>
          <a:p>
            <a:endParaRPr lang="en-US" dirty="0"/>
          </a:p>
          <a:p>
            <a:r>
              <a:rPr lang="en-US" dirty="0"/>
              <a:t>One of them is Hillsborough County Property Appraiser website. </a:t>
            </a:r>
          </a:p>
          <a:p>
            <a:r>
              <a:rPr lang="en-US" dirty="0"/>
              <a:t>We can lookup Property Record Card of this building.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6</a:t>
            </a:fld>
            <a:endParaRPr lang="en-US"/>
          </a:p>
        </p:txBody>
      </p:sp>
    </p:spTree>
    <p:extLst>
      <p:ext uri="{BB962C8B-B14F-4D97-AF65-F5344CB8AC3E}">
        <p14:creationId xmlns:p14="http://schemas.microsoft.com/office/powerpoint/2010/main" val="38806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this slide we can see the Market Value of this property at $1.5 million. We can see areal picture and property boundaries. In the past Property Record Card was a physical paper card filed in the cabinets. I have seen these cards and was present when they were thrown out. </a:t>
            </a:r>
          </a:p>
          <a:p>
            <a:endParaRPr lang="en-US" dirty="0"/>
          </a:p>
          <a:p>
            <a:r>
              <a:rPr lang="en-US" dirty="0"/>
              <a:t>Because the technology changed and everything was digitized. But rate of change is not uniformed, because some counties continue to collect data with clipboard and some already switched to the tablets. The big obstacle to the progress was the ability to have mobile internet.</a:t>
            </a:r>
          </a:p>
        </p:txBody>
      </p:sp>
      <p:sp>
        <p:nvSpPr>
          <p:cNvPr id="4" name="Slide Number Placeholder 3"/>
          <p:cNvSpPr>
            <a:spLocks noGrp="1"/>
          </p:cNvSpPr>
          <p:nvPr>
            <p:ph type="sldNum" sz="quarter" idx="5"/>
          </p:nvPr>
        </p:nvSpPr>
        <p:spPr/>
        <p:txBody>
          <a:bodyPr/>
          <a:lstStyle/>
          <a:p>
            <a:fld id="{26224FA1-DAC0-43D3-B3BD-7DB766E8A8DA}" type="slidenum">
              <a:rPr lang="en-US" smtClean="0"/>
              <a:t>7</a:t>
            </a:fld>
            <a:endParaRPr lang="en-US"/>
          </a:p>
        </p:txBody>
      </p:sp>
    </p:spTree>
    <p:extLst>
      <p:ext uri="{BB962C8B-B14F-4D97-AF65-F5344CB8AC3E}">
        <p14:creationId xmlns:p14="http://schemas.microsoft.com/office/powerpoint/2010/main" val="41831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Property Record Card shows us various data points – we have Sale History and Building Characteristics. </a:t>
            </a:r>
          </a:p>
          <a:p>
            <a:r>
              <a:rPr lang="en-US" dirty="0"/>
              <a:t>We can see that the property was sold in 2014 for $3.5 million and sale was not qualified.  We can see the type of the building – Office less than 3 stories and Year build - 1965</a:t>
            </a:r>
          </a:p>
          <a:p>
            <a:r>
              <a:rPr lang="en-US" dirty="0"/>
              <a:t>Also, the room we are currently in is 3200 square feet.</a:t>
            </a:r>
          </a:p>
          <a:p>
            <a:endParaRPr lang="en-US" dirty="0"/>
          </a:p>
          <a:p>
            <a:r>
              <a:rPr lang="en-US" dirty="0"/>
              <a:t>The Property Appraiser usually gets sales information from the Deeds recorded by County Clerk of Courts.  </a:t>
            </a:r>
          </a:p>
        </p:txBody>
      </p:sp>
      <p:sp>
        <p:nvSpPr>
          <p:cNvPr id="4" name="Slide Number Placeholder 3"/>
          <p:cNvSpPr>
            <a:spLocks noGrp="1"/>
          </p:cNvSpPr>
          <p:nvPr>
            <p:ph type="sldNum" sz="quarter" idx="5"/>
          </p:nvPr>
        </p:nvSpPr>
        <p:spPr/>
        <p:txBody>
          <a:bodyPr/>
          <a:lstStyle/>
          <a:p>
            <a:fld id="{26224FA1-DAC0-43D3-B3BD-7DB766E8A8DA}" type="slidenum">
              <a:rPr lang="en-US" smtClean="0"/>
              <a:t>8</a:t>
            </a:fld>
            <a:endParaRPr lang="en-US"/>
          </a:p>
        </p:txBody>
      </p:sp>
    </p:spTree>
    <p:extLst>
      <p:ext uri="{BB962C8B-B14F-4D97-AF65-F5344CB8AC3E}">
        <p14:creationId xmlns:p14="http://schemas.microsoft.com/office/powerpoint/2010/main" val="417479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using the instrument number to quickly lookup the Deed. We also could have used the property address in pull all the legal documents associated with this property. </a:t>
            </a:r>
          </a:p>
          <a:p>
            <a:endParaRPr lang="en-US" dirty="0"/>
          </a:p>
          <a:p>
            <a:endParaRPr lang="en-US" dirty="0"/>
          </a:p>
          <a:p>
            <a:endParaRPr lang="en-US" dirty="0"/>
          </a:p>
          <a:p>
            <a:r>
              <a:rPr lang="en-US" dirty="0"/>
              <a:t>The Deed used by County Property Appraises to help with sale qualifications. We even can take one step further and search for the Manager or Director of the LLC listed on the Property Record Card as the owner by going to the </a:t>
            </a:r>
            <a:r>
              <a:rPr lang="en-US" dirty="0" err="1"/>
              <a:t>Sunbiz</a:t>
            </a:r>
            <a:r>
              <a:rPr lang="en-US" dirty="0"/>
              <a:t> Website. </a:t>
            </a:r>
          </a:p>
        </p:txBody>
      </p:sp>
      <p:sp>
        <p:nvSpPr>
          <p:cNvPr id="4" name="Slide Number Placeholder 3"/>
          <p:cNvSpPr>
            <a:spLocks noGrp="1"/>
          </p:cNvSpPr>
          <p:nvPr>
            <p:ph type="sldNum" sz="quarter" idx="5"/>
          </p:nvPr>
        </p:nvSpPr>
        <p:spPr/>
        <p:txBody>
          <a:bodyPr/>
          <a:lstStyle/>
          <a:p>
            <a:fld id="{26224FA1-DAC0-43D3-B3BD-7DB766E8A8DA}" type="slidenum">
              <a:rPr lang="en-US" smtClean="0"/>
              <a:t>9</a:t>
            </a:fld>
            <a:endParaRPr lang="en-US"/>
          </a:p>
        </p:txBody>
      </p:sp>
    </p:spTree>
    <p:extLst>
      <p:ext uri="{BB962C8B-B14F-4D97-AF65-F5344CB8AC3E}">
        <p14:creationId xmlns:p14="http://schemas.microsoft.com/office/powerpoint/2010/main" val="24857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searching by the name of the LLC to find a person to contact and possibly call for more information about the sale. </a:t>
            </a:r>
          </a:p>
          <a:p>
            <a:endParaRPr lang="en-US" dirty="0"/>
          </a:p>
          <a:p>
            <a:r>
              <a:rPr lang="en-US" dirty="0"/>
              <a:t>This is an example of the steps Property Appraiser might take to qualify sale of property and to decide to  include or exclude it from the analysis.   </a:t>
            </a:r>
          </a:p>
          <a:p>
            <a:endParaRPr lang="en-US" dirty="0"/>
          </a:p>
          <a:p>
            <a:r>
              <a:rPr lang="en-US" dirty="0"/>
              <a:t>So we found a name – Darryl Shaw. </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10</a:t>
            </a:fld>
            <a:endParaRPr lang="en-US"/>
          </a:p>
        </p:txBody>
      </p:sp>
    </p:spTree>
    <p:extLst>
      <p:ext uri="{BB962C8B-B14F-4D97-AF65-F5344CB8AC3E}">
        <p14:creationId xmlns:p14="http://schemas.microsoft.com/office/powerpoint/2010/main" val="320366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8CC2-84C2-8C38-8FCC-E58FF0161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A5E42-F9E9-118E-90AE-01230C67F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F2FAB-BFF8-A6DA-3D8C-9A3353388608}"/>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93ACB45B-AB48-15F3-99DB-CF5EB561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480A2-81B0-912A-0ECD-990267DC091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84765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69F-779B-72FF-6AA6-5DFD5C253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10B02-7294-8D34-D079-133817743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B77C4-B95A-5955-9932-DDB1F6730992}"/>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DDA6A230-B5A8-D7CB-0A44-6CE3AF1F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55C92-43F4-30CB-C1E3-1F2F23249C4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9552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400A7-5E5B-9513-1523-F4B99F451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7C9F-24E0-4F10-F636-A2DBFDF3A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59988-5A6F-EDBC-D5C5-F6493548118C}"/>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EAF86580-29AD-62ED-7459-D5C4E39BC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A0090-F06E-080C-8D44-CD6B007E48E7}"/>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49897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8B0D-AFB0-3211-9771-623A37929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2775A-685E-4F6B-96B1-38B6F71F4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7E53-4399-4D8B-A7C6-BC653A28713F}"/>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37E9AE96-9BF4-A9B0-8E6D-F23CD25CE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7A400-6BAB-3195-88C6-00EA2CCBE610}"/>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80561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B9F-0A19-B760-E8D4-9410CEF3C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EE04A-0596-ACE0-1601-97E7CA434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33893-0C8D-2DA7-B26E-10A5ACBD405B}"/>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3DB887BB-B8BB-B3D2-1379-4B77E6FAD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1CA2B-1E4E-1ACF-869B-05DC8DC3A1CA}"/>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15919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8D45-0686-008F-FCE4-886895DF3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CE690-6519-7F4D-5723-868B4CFB1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80C0A-24EE-6C13-C18C-8FD724895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0FDEAD-F2A5-A033-CC58-6B421ECA0EDA}"/>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6" name="Footer Placeholder 5">
            <a:extLst>
              <a:ext uri="{FF2B5EF4-FFF2-40B4-BE49-F238E27FC236}">
                <a16:creationId xmlns:a16="http://schemas.microsoft.com/office/drawing/2014/main" id="{3B881256-1776-8E1B-DF47-C02E689C8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43D-6D38-FA82-D229-8441206E291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6608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636-F6E7-7F70-5B69-08CF94950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EC3D6-A823-B603-C591-D5EE15BA6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DE087-26F0-49E4-DCED-51C8F6C3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5D35A-4170-3556-77EE-CE4F926E1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A8DC1-EE50-74DF-EC14-49B30CF18D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1C212-8ABE-8D6C-890B-CE3924889CCF}"/>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8" name="Footer Placeholder 7">
            <a:extLst>
              <a:ext uri="{FF2B5EF4-FFF2-40B4-BE49-F238E27FC236}">
                <a16:creationId xmlns:a16="http://schemas.microsoft.com/office/drawing/2014/main" id="{5A6FDA43-BC67-3812-8083-EF2C9734A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25FE2-DC77-AC54-9DC8-37F758C8C39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28025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E9D-C4C0-6A56-62CA-B47D50A2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847D8-35ED-301D-B99B-7C1F03CAB515}"/>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4" name="Footer Placeholder 3">
            <a:extLst>
              <a:ext uri="{FF2B5EF4-FFF2-40B4-BE49-F238E27FC236}">
                <a16:creationId xmlns:a16="http://schemas.microsoft.com/office/drawing/2014/main" id="{99DE9928-5951-1983-D84F-C7958F2EA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4AB4A-505E-4F15-54C6-D6601B6E0F5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923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99131-A520-FFEB-18DE-A788D242FB3C}"/>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3" name="Footer Placeholder 2">
            <a:extLst>
              <a:ext uri="{FF2B5EF4-FFF2-40B4-BE49-F238E27FC236}">
                <a16:creationId xmlns:a16="http://schemas.microsoft.com/office/drawing/2014/main" id="{E1445471-BA0A-C630-C7EF-71E7C718B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0D1D-BD2A-8F55-0EB4-D42F34C27135}"/>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90920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0BA5-9E7E-1490-358F-61C01904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35CF3-B719-91E1-244A-707E3C900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06CF2-C82B-DABC-4136-D3547596D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894AF-F259-50D7-DAEE-5F98B1AAF4F9}"/>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6" name="Footer Placeholder 5">
            <a:extLst>
              <a:ext uri="{FF2B5EF4-FFF2-40B4-BE49-F238E27FC236}">
                <a16:creationId xmlns:a16="http://schemas.microsoft.com/office/drawing/2014/main" id="{8EF43500-39AD-9A2D-63A4-59D11DC76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25AF7-3330-166D-3BDD-7390C80E6B0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1982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9376-28C5-5AD8-D796-4DD869452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22165-D18C-B9BF-279C-4BC11557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AFD31-2980-308B-2290-C10F0CFDF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E1D3-EDC4-323B-0128-5E231B8443EA}"/>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6" name="Footer Placeholder 5">
            <a:extLst>
              <a:ext uri="{FF2B5EF4-FFF2-40B4-BE49-F238E27FC236}">
                <a16:creationId xmlns:a16="http://schemas.microsoft.com/office/drawing/2014/main" id="{8C7EF1E1-7686-8158-505E-3659AB64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22CB-9892-A898-5608-E06E8547B70D}"/>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31116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31AB-88DB-2B3C-4A68-80A9AB45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E4FA0-6FE5-7523-EB1B-00E4525AF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702B-1DB4-4F3F-BA21-DE33B0549D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433977BA-49E3-BECE-ADC9-13D8F7EEB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15469-CC3B-2872-6EDF-0D822202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CB6D-5616-44AE-A7DA-DFCF97028307}" type="slidenum">
              <a:rPr lang="en-US" smtClean="0"/>
              <a:t>‹#›</a:t>
            </a:fld>
            <a:endParaRPr lang="en-US"/>
          </a:p>
        </p:txBody>
      </p:sp>
    </p:spTree>
    <p:extLst>
      <p:ext uri="{BB962C8B-B14F-4D97-AF65-F5344CB8AC3E}">
        <p14:creationId xmlns:p14="http://schemas.microsoft.com/office/powerpoint/2010/main" val="381777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38.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4.xml"/><Relationship Id="rId11" Type="http://schemas.openxmlformats.org/officeDocument/2006/relationships/image" Target="../media/image340.png"/><Relationship Id="rId5" Type="http://schemas.openxmlformats.org/officeDocument/2006/relationships/image" Target="../media/image40.png"/><Relationship Id="rId10" Type="http://schemas.openxmlformats.org/officeDocument/2006/relationships/customXml" Target="../ink/ink36.xml"/><Relationship Id="rId4" Type="http://schemas.openxmlformats.org/officeDocument/2006/relationships/image" Target="../media/image39.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44.png"/><Relationship Id="rId7"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350.png"/><Relationship Id="rId4" Type="http://schemas.openxmlformats.org/officeDocument/2006/relationships/customXml" Target="../ink/ink38.xml"/><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customXml" Target="../ink/ink4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47.xml"/><Relationship Id="rId3" Type="http://schemas.openxmlformats.org/officeDocument/2006/relationships/image" Target="../media/image47.png"/><Relationship Id="rId7" Type="http://schemas.openxmlformats.org/officeDocument/2006/relationships/customXml" Target="../ink/ink44.xm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customXml" Target="../ink/ink45.xml"/><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customXml" Target="../ink/ink52.xml"/><Relationship Id="rId18" Type="http://schemas.openxmlformats.org/officeDocument/2006/relationships/image" Target="../media/image59.png"/><Relationship Id="rId3" Type="http://schemas.openxmlformats.org/officeDocument/2006/relationships/image" Target="../media/image48.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561.png"/><Relationship Id="rId17" Type="http://schemas.openxmlformats.org/officeDocument/2006/relationships/customXml" Target="../ink/ink54.xml"/><Relationship Id="rId2" Type="http://schemas.openxmlformats.org/officeDocument/2006/relationships/notesSlide" Target="../notesSlides/notesSlide15.xml"/><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551.png"/><Relationship Id="rId19" Type="http://schemas.openxmlformats.org/officeDocument/2006/relationships/customXml" Target="../ink/ink55.xml"/><Relationship Id="rId4" Type="http://schemas.openxmlformats.org/officeDocument/2006/relationships/image" Target="../media/image56.png"/><Relationship Id="rId9" Type="http://schemas.openxmlformats.org/officeDocument/2006/relationships/customXml" Target="../ink/ink50.xml"/><Relationship Id="rId14" Type="http://schemas.openxmlformats.org/officeDocument/2006/relationships/image" Target="../media/image57.png"/><Relationship Id="rId2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18" Type="http://schemas.openxmlformats.org/officeDocument/2006/relationships/customXml" Target="../ink/ink7.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customXml" Target="../ink/ink1.xml"/><Relationship Id="rId15" Type="http://schemas.openxmlformats.org/officeDocument/2006/relationships/image" Target="../media/image9.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17" Type="http://schemas.openxmlformats.org/officeDocument/2006/relationships/customXml" Target="../ink/ink61.xml"/><Relationship Id="rId2" Type="http://schemas.openxmlformats.org/officeDocument/2006/relationships/notesSlide" Target="../notesSlides/notesSlide18.xml"/><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customXml" Target="../ink/ink60.xml"/><Relationship Id="rId5" Type="http://schemas.openxmlformats.org/officeDocument/2006/relationships/image" Target="../media/image71.png"/><Relationship Id="rId10"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customXml" Target="../ink/ink59.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50.png"/><Relationship Id="rId3" Type="http://schemas.openxmlformats.org/officeDocument/2006/relationships/image" Target="../media/image75.png"/><Relationship Id="rId7" Type="http://schemas.openxmlformats.org/officeDocument/2006/relationships/image" Target="../media/image720.png"/><Relationship Id="rId12" Type="http://schemas.openxmlformats.org/officeDocument/2006/relationships/customXml" Target="../ink/ink6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740.png"/><Relationship Id="rId5" Type="http://schemas.openxmlformats.org/officeDocument/2006/relationships/image" Target="../media/image77.png"/><Relationship Id="rId10" Type="http://schemas.openxmlformats.org/officeDocument/2006/relationships/customXml" Target="../ink/ink64.xml"/><Relationship Id="rId4" Type="http://schemas.openxmlformats.org/officeDocument/2006/relationships/image" Target="../media/image76.png"/><Relationship Id="rId9" Type="http://schemas.openxmlformats.org/officeDocument/2006/relationships/image" Target="../media/image730.png"/><Relationship Id="rId1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6.png"/><Relationship Id="rId7" Type="http://schemas.openxmlformats.org/officeDocument/2006/relationships/customXml" Target="../ink/ink71.xml"/><Relationship Id="rId12" Type="http://schemas.openxmlformats.org/officeDocument/2006/relationships/image" Target="../media/image8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60.png"/><Relationship Id="rId11" Type="http://schemas.openxmlformats.org/officeDocument/2006/relationships/customXml" Target="../ink/ink73.xml"/><Relationship Id="rId5" Type="http://schemas.openxmlformats.org/officeDocument/2006/relationships/customXml" Target="../ink/ink70.xml"/><Relationship Id="rId10" Type="http://schemas.openxmlformats.org/officeDocument/2006/relationships/image" Target="../media/image880.png"/><Relationship Id="rId4" Type="http://schemas.openxmlformats.org/officeDocument/2006/relationships/image" Target="../media/image87.png"/><Relationship Id="rId9" Type="http://schemas.openxmlformats.org/officeDocument/2006/relationships/customXml" Target="../ink/ink72.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customXml" Target="../ink/ink7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20.png"/><Relationship Id="rId3" Type="http://schemas.openxmlformats.org/officeDocument/2006/relationships/customXml" Target="../ink/ink75.xml"/><Relationship Id="rId21" Type="http://schemas.openxmlformats.org/officeDocument/2006/relationships/image" Target="../media/image910.png"/><Relationship Id="rId7" Type="http://schemas.openxmlformats.org/officeDocument/2006/relationships/image" Target="../media/image980.png"/><Relationship Id="rId12" Type="http://schemas.openxmlformats.org/officeDocument/2006/relationships/customXml" Target="../ink/ink79.xml"/><Relationship Id="rId17" Type="http://schemas.openxmlformats.org/officeDocument/2006/relationships/customXml" Target="../ink/ink81.xml"/><Relationship Id="rId25" Type="http://schemas.openxmlformats.org/officeDocument/2006/relationships/image" Target="../media/image930.png"/><Relationship Id="rId2" Type="http://schemas.openxmlformats.org/officeDocument/2006/relationships/notesSlide" Target="../notesSlides/notesSlide20.xml"/><Relationship Id="rId16"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10.png"/><Relationship Id="rId24" Type="http://schemas.openxmlformats.org/officeDocument/2006/relationships/customXml" Target="../ink/ink83.xml"/><Relationship Id="rId5" Type="http://schemas.openxmlformats.org/officeDocument/2006/relationships/image" Target="../media/image970.png"/><Relationship Id="rId15" Type="http://schemas.openxmlformats.org/officeDocument/2006/relationships/image" Target="../media/image1030.png"/><Relationship Id="rId23" Type="http://schemas.openxmlformats.org/officeDocument/2006/relationships/image" Target="../media/image920.png"/><Relationship Id="rId10" Type="http://schemas.openxmlformats.org/officeDocument/2006/relationships/customXml" Target="../ink/ink78.xml"/><Relationship Id="rId9" Type="http://schemas.openxmlformats.org/officeDocument/2006/relationships/image" Target="../media/image990.png"/><Relationship Id="rId14" Type="http://schemas.openxmlformats.org/officeDocument/2006/relationships/customXml" Target="../ink/ink80.xml"/><Relationship Id="rId22" Type="http://schemas.openxmlformats.org/officeDocument/2006/relationships/customXml" Target="../ink/ink8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10.xml"/><Relationship Id="rId18" Type="http://schemas.openxmlformats.org/officeDocument/2006/relationships/image" Target="../media/image20.png"/><Relationship Id="rId3" Type="http://schemas.openxmlformats.org/officeDocument/2006/relationships/image" Target="../media/image5.JPG"/><Relationship Id="rId21" Type="http://schemas.openxmlformats.org/officeDocument/2006/relationships/customXml" Target="../ink/ink14.xml"/><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customXml" Target="../ink/ink12.xml"/><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8.JPG"/><Relationship Id="rId11" Type="http://schemas.openxmlformats.org/officeDocument/2006/relationships/customXml" Target="../ink/ink9.xml"/><Relationship Id="rId24" Type="http://schemas.openxmlformats.org/officeDocument/2006/relationships/image" Target="../media/image23.png"/><Relationship Id="rId5" Type="http://schemas.openxmlformats.org/officeDocument/2006/relationships/image" Target="../media/image7.JPG"/><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image" Target="../media/image16.png"/><Relationship Id="rId19" Type="http://schemas.openxmlformats.org/officeDocument/2006/relationships/customXml" Target="../ink/ink13.xml"/><Relationship Id="rId4" Type="http://schemas.openxmlformats.org/officeDocument/2006/relationships/image" Target="../media/image6.JPG"/><Relationship Id="rId9" Type="http://schemas.openxmlformats.org/officeDocument/2006/relationships/image" Target="../media/image15.png"/><Relationship Id="rId14" Type="http://schemas.openxmlformats.org/officeDocument/2006/relationships/image" Target="../media/image18.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30.png"/><Relationship Id="rId5" Type="http://schemas.openxmlformats.org/officeDocument/2006/relationships/customXml" Target="../ink/ink85.xml"/><Relationship Id="rId4" Type="http://schemas.openxmlformats.org/officeDocument/2006/relationships/image" Target="../media/image1220.png"/></Relationships>
</file>

<file path=ppt/slides/_rels/slide33.xml.rels><?xml version="1.0" encoding="UTF-8" standalone="yes"?>
<Relationships xmlns="http://schemas.openxmlformats.org/package/2006/relationships"><Relationship Id="rId8" Type="http://schemas.openxmlformats.org/officeDocument/2006/relationships/customXml" Target="../ink/ink87.xml"/><Relationship Id="rId13" Type="http://schemas.openxmlformats.org/officeDocument/2006/relationships/customXml" Target="../ink/ink89.xm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18.png"/><Relationship Id="rId2" Type="http://schemas.openxmlformats.org/officeDocument/2006/relationships/image" Target="../media/image112.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5.png"/><Relationship Id="rId15" Type="http://schemas.openxmlformats.org/officeDocument/2006/relationships/customXml" Target="../ink/ink90.xml"/><Relationship Id="rId10" Type="http://schemas.openxmlformats.org/officeDocument/2006/relationships/customXml" Target="../ink/ink88.xml"/><Relationship Id="rId4" Type="http://schemas.openxmlformats.org/officeDocument/2006/relationships/image" Target="../media/image114.png"/><Relationship Id="rId9" Type="http://schemas.openxmlformats.org/officeDocument/2006/relationships/image" Target="../media/image132.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6.png"/><Relationship Id="rId3" Type="http://schemas.openxmlformats.org/officeDocument/2006/relationships/image" Target="../media/image121.png"/><Relationship Id="rId7" Type="http://schemas.openxmlformats.org/officeDocument/2006/relationships/image" Target="../media/image126.png"/><Relationship Id="rId12"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1.png"/><Relationship Id="rId5" Type="http://schemas.openxmlformats.org/officeDocument/2006/relationships/image" Target="../media/image123.png"/><Relationship Id="rId15" Type="http://schemas.openxmlformats.org/officeDocument/2006/relationships/image" Target="../media/image138.png"/><Relationship Id="rId10" Type="http://schemas.openxmlformats.org/officeDocument/2006/relationships/image" Target="../media/image129.png"/><Relationship Id="rId4" Type="http://schemas.openxmlformats.org/officeDocument/2006/relationships/image" Target="../media/image122.png"/><Relationship Id="rId9" Type="http://schemas.openxmlformats.org/officeDocument/2006/relationships/image" Target="../media/image128.png"/><Relationship Id="rId14" Type="http://schemas.openxmlformats.org/officeDocument/2006/relationships/image" Target="../media/image137.png"/></Relationships>
</file>

<file path=ppt/slides/_rels/slide3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customXml" Target="../ink/ink91.xml"/><Relationship Id="rId7" Type="http://schemas.openxmlformats.org/officeDocument/2006/relationships/customXml" Target="../ink/ink93.xml"/><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customXml" Target="../ink/ink92.xml"/><Relationship Id="rId4" Type="http://schemas.openxmlformats.org/officeDocument/2006/relationships/image" Target="../media/image141.png"/></Relationships>
</file>

<file path=ppt/slides/_rels/slide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customXml" Target="../ink/ink98.xml"/><Relationship Id="rId18" Type="http://schemas.openxmlformats.org/officeDocument/2006/relationships/image" Target="../media/image560.png"/><Relationship Id="rId3" Type="http://schemas.openxmlformats.org/officeDocument/2006/relationships/image" Target="../media/image146.png"/><Relationship Id="rId7" Type="http://schemas.openxmlformats.org/officeDocument/2006/relationships/customXml" Target="../ink/ink95.xml"/><Relationship Id="rId12" Type="http://schemas.openxmlformats.org/officeDocument/2006/relationships/image" Target="../media/image530.PNG"/><Relationship Id="rId17" Type="http://schemas.openxmlformats.org/officeDocument/2006/relationships/customXml" Target="../ink/ink100.xml"/><Relationship Id="rId2" Type="http://schemas.openxmlformats.org/officeDocument/2006/relationships/notesSlide" Target="../notesSlides/notesSlide22.xml"/><Relationship Id="rId16" Type="http://schemas.openxmlformats.org/officeDocument/2006/relationships/image" Target="../media/image550.png"/><Relationship Id="rId1" Type="http://schemas.openxmlformats.org/officeDocument/2006/relationships/slideLayout" Target="../slideLayouts/slideLayout7.xml"/><Relationship Id="rId6" Type="http://schemas.openxmlformats.org/officeDocument/2006/relationships/image" Target="../media/image500.PNG"/><Relationship Id="rId11" Type="http://schemas.openxmlformats.org/officeDocument/2006/relationships/customXml" Target="../ink/ink97.xml"/><Relationship Id="rId5" Type="http://schemas.openxmlformats.org/officeDocument/2006/relationships/customXml" Target="../ink/ink94.xml"/><Relationship Id="rId15" Type="http://schemas.openxmlformats.org/officeDocument/2006/relationships/customXml" Target="../ink/ink99.xml"/><Relationship Id="rId10" Type="http://schemas.openxmlformats.org/officeDocument/2006/relationships/image" Target="../media/image520.png"/><Relationship Id="rId4" Type="http://schemas.openxmlformats.org/officeDocument/2006/relationships/image" Target="../media/image147.png"/><Relationship Id="rId9" Type="http://schemas.openxmlformats.org/officeDocument/2006/relationships/customXml" Target="../ink/ink96.xml"/><Relationship Id="rId14" Type="http://schemas.openxmlformats.org/officeDocument/2006/relationships/image" Target="../media/image5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customXml" Target="../ink/ink105.xml"/><Relationship Id="rId3" Type="http://schemas.openxmlformats.org/officeDocument/2006/relationships/image" Target="../media/image149.png"/><Relationship Id="rId7" Type="http://schemas.openxmlformats.org/officeDocument/2006/relationships/customXml" Target="../ink/ink102.xml"/><Relationship Id="rId12" Type="http://schemas.openxmlformats.org/officeDocument/2006/relationships/image" Target="../media/image620.png"/><Relationship Id="rId2" Type="http://schemas.openxmlformats.org/officeDocument/2006/relationships/notesSlide" Target="../notesSlides/notesSlide24.xml"/><Relationship Id="rId16" Type="http://schemas.openxmlformats.org/officeDocument/2006/relationships/image" Target="../media/image640.png"/><Relationship Id="rId1" Type="http://schemas.openxmlformats.org/officeDocument/2006/relationships/slideLayout" Target="../slideLayouts/slideLayout7.xml"/><Relationship Id="rId6" Type="http://schemas.openxmlformats.org/officeDocument/2006/relationships/image" Target="../media/image590.png"/><Relationship Id="rId11" Type="http://schemas.openxmlformats.org/officeDocument/2006/relationships/customXml" Target="../ink/ink104.xml"/><Relationship Id="rId5" Type="http://schemas.openxmlformats.org/officeDocument/2006/relationships/customXml" Target="../ink/ink101.xml"/><Relationship Id="rId15" Type="http://schemas.openxmlformats.org/officeDocument/2006/relationships/customXml" Target="../ink/ink106.xml"/><Relationship Id="rId10" Type="http://schemas.openxmlformats.org/officeDocument/2006/relationships/image" Target="../media/image610.png"/><Relationship Id="rId4" Type="http://schemas.openxmlformats.org/officeDocument/2006/relationships/image" Target="../media/image151.png"/><Relationship Id="rId9" Type="http://schemas.openxmlformats.org/officeDocument/2006/relationships/customXml" Target="../ink/ink103.xml"/><Relationship Id="rId14" Type="http://schemas.openxmlformats.org/officeDocument/2006/relationships/image" Target="../media/image630.png"/></Relationships>
</file>

<file path=ppt/slides/_rels/slide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customXml" Target="../ink/ink17.xm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18.xml"/></Relationships>
</file>

<file path=ppt/slides/_rels/slide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2.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customXml" Target="../ink/ink20.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40.png"/><Relationship Id="rId18" Type="http://schemas.openxmlformats.org/officeDocument/2006/relationships/customXml" Target="../ink/ink29.xml"/><Relationship Id="rId3" Type="http://schemas.openxmlformats.org/officeDocument/2006/relationships/image" Target="../media/image34.png"/><Relationship Id="rId21" Type="http://schemas.openxmlformats.org/officeDocument/2006/relationships/image" Target="../media/image230.png"/><Relationship Id="rId7" Type="http://schemas.openxmlformats.org/officeDocument/2006/relationships/image" Target="../media/image110.png"/><Relationship Id="rId12" Type="http://schemas.openxmlformats.org/officeDocument/2006/relationships/customXml" Target="../ink/ink26.xml"/><Relationship Id="rId17" Type="http://schemas.openxmlformats.org/officeDocument/2006/relationships/image" Target="../media/image160.png"/><Relationship Id="rId2" Type="http://schemas.openxmlformats.org/officeDocument/2006/relationships/notesSlide" Target="../notesSlides/notesSlide7.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130.png"/><Relationship Id="rId5" Type="http://schemas.openxmlformats.org/officeDocument/2006/relationships/image" Target="../media/image100.png"/><Relationship Id="rId15" Type="http://schemas.openxmlformats.org/officeDocument/2006/relationships/image" Target="../media/image150.png"/><Relationship Id="rId10" Type="http://schemas.openxmlformats.org/officeDocument/2006/relationships/customXml" Target="../ink/ink25.xml"/><Relationship Id="rId19" Type="http://schemas.openxmlformats.org/officeDocument/2006/relationships/image" Target="../media/image170.png"/><Relationship Id="rId4" Type="http://schemas.openxmlformats.org/officeDocument/2006/relationships/customXml" Target="../ink/ink22.xml"/><Relationship Id="rId9" Type="http://schemas.openxmlformats.org/officeDocument/2006/relationships/image" Target="../media/image120.png"/><Relationship Id="rId14" Type="http://schemas.openxmlformats.org/officeDocument/2006/relationships/customXml" Target="../ink/ink27.xml"/></Relationships>
</file>

<file path=ppt/slides/_rels/slide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35.png"/><Relationship Id="rId7" Type="http://schemas.openxmlformats.org/officeDocument/2006/relationships/customXml" Target="../ink/ink3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37.png"/><Relationship Id="rId5" Type="http://schemas.openxmlformats.org/officeDocument/2006/relationships/customXml" Target="../ink/ink31.xml"/><Relationship Id="rId10" Type="http://schemas.openxmlformats.org/officeDocument/2006/relationships/image" Target="../media/image280.png"/><Relationship Id="rId4" Type="http://schemas.openxmlformats.org/officeDocument/2006/relationships/image" Target="../media/image36.png"/><Relationship Id="rId9"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0684-C4A4-30BB-79AB-E0D41233325B}"/>
              </a:ext>
            </a:extLst>
          </p:cNvPr>
          <p:cNvSpPr>
            <a:spLocks noGrp="1"/>
          </p:cNvSpPr>
          <p:nvPr>
            <p:ph type="ctrTitle"/>
          </p:nvPr>
        </p:nvSpPr>
        <p:spPr>
          <a:xfrm>
            <a:off x="-79518" y="1786128"/>
            <a:ext cx="7906461" cy="2064686"/>
          </a:xfrm>
        </p:spPr>
        <p:txBody>
          <a:bodyPr anchor="b">
            <a:normAutofit/>
          </a:bodyPr>
          <a:lstStyle/>
          <a:p>
            <a:r>
              <a:rPr lang="en-US" sz="3400" b="1" dirty="0"/>
              <a:t>Applying the General Machine Learning Framework to Predict Outcome in Same-Year Home Resales </a:t>
            </a:r>
            <a:br>
              <a:rPr lang="en-US" sz="3400" b="1" dirty="0"/>
            </a:br>
            <a:r>
              <a:rPr lang="en-US" sz="2400" b="1" dirty="0"/>
              <a:t>(2010 – 2020)</a:t>
            </a:r>
          </a:p>
        </p:txBody>
      </p:sp>
      <p:sp>
        <p:nvSpPr>
          <p:cNvPr id="3" name="Subtitle 2">
            <a:extLst>
              <a:ext uri="{FF2B5EF4-FFF2-40B4-BE49-F238E27FC236}">
                <a16:creationId xmlns:a16="http://schemas.microsoft.com/office/drawing/2014/main" id="{9CF72727-B006-184E-1111-02FE153D6023}"/>
              </a:ext>
            </a:extLst>
          </p:cNvPr>
          <p:cNvSpPr>
            <a:spLocks noGrp="1"/>
          </p:cNvSpPr>
          <p:nvPr>
            <p:ph type="subTitle" idx="1"/>
          </p:nvPr>
        </p:nvSpPr>
        <p:spPr>
          <a:xfrm>
            <a:off x="2225923" y="4568023"/>
            <a:ext cx="3734014" cy="1572768"/>
          </a:xfrm>
        </p:spPr>
        <p:txBody>
          <a:bodyPr>
            <a:normAutofit fontScale="70000" lnSpcReduction="20000"/>
          </a:bodyPr>
          <a:lstStyle/>
          <a:p>
            <a:pPr marL="565785" marR="132080" algn="l">
              <a:spcBef>
                <a:spcPts val="95"/>
              </a:spcBef>
              <a:spcAft>
                <a:spcPts val="0"/>
              </a:spcAft>
            </a:pPr>
            <a:r>
              <a:rPr lang="en-US" sz="1800" b="1" dirty="0">
                <a:effectLst/>
                <a:latin typeface="Carlito"/>
                <a:ea typeface="Arial" panose="020B0604020202020204" pitchFamily="34" charset="0"/>
              </a:rPr>
              <a:t>By  Ruslan Dubas</a:t>
            </a:r>
          </a:p>
          <a:p>
            <a:pPr marL="565785" marR="132080" algn="l">
              <a:spcBef>
                <a:spcPts val="95"/>
              </a:spcBef>
              <a:spcAft>
                <a:spcPts val="0"/>
              </a:spcAft>
            </a:pPr>
            <a:r>
              <a:rPr lang="en-US" sz="1800" b="1" dirty="0">
                <a:latin typeface="Carlito"/>
                <a:ea typeface="Arial" panose="020B0604020202020204" pitchFamily="34" charset="0"/>
              </a:rPr>
              <a:t>Data Engineer </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r>
              <a:rPr lang="en-US" sz="1800" b="1" dirty="0" err="1">
                <a:latin typeface="Carlito"/>
                <a:ea typeface="Arial" panose="020B0604020202020204" pitchFamily="34" charset="0"/>
              </a:rPr>
              <a:t>Boalytics</a:t>
            </a:r>
            <a:r>
              <a:rPr lang="en-US" sz="1800" b="1" dirty="0">
                <a:latin typeface="Carlito"/>
                <a:ea typeface="Arial" panose="020B0604020202020204" pitchFamily="34" charset="0"/>
              </a:rPr>
              <a:t>, LLC</a:t>
            </a:r>
          </a:p>
          <a:p>
            <a:pPr marL="565785" marR="132080" algn="l">
              <a:spcBef>
                <a:spcPts val="95"/>
              </a:spcBef>
            </a:pPr>
            <a:endParaRPr lang="en-US" sz="1400" b="1" i="0" dirty="0">
              <a:effectLst/>
              <a:latin typeface="var(--heading-font-font-family)"/>
            </a:endParaRPr>
          </a:p>
          <a:p>
            <a:pPr marL="565785" marR="132080" algn="l">
              <a:spcBef>
                <a:spcPts val="95"/>
              </a:spcBef>
            </a:pPr>
            <a:r>
              <a:rPr lang="en-US" sz="1400" b="1" i="1" dirty="0">
                <a:effectLst/>
                <a:latin typeface="var(--heading-font-font-family)"/>
              </a:rPr>
              <a:t>YOUR BACK OFFICE ACCOUNTING &amp; ANALYTICS TEAM</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endParaRPr lang="en-US" sz="1800" dirty="0">
              <a:effectLst/>
              <a:latin typeface="Arial" panose="020B0604020202020204" pitchFamily="34" charset="0"/>
              <a:ea typeface="Arial" panose="020B0604020202020204" pitchFamily="34" charset="0"/>
            </a:endParaRPr>
          </a:p>
          <a:p>
            <a:pPr marL="0" marR="0" algn="l">
              <a:spcBef>
                <a:spcPts val="25"/>
              </a:spcBef>
              <a:spcAft>
                <a:spcPts val="0"/>
              </a:spcAft>
            </a:pPr>
            <a:r>
              <a:rPr lang="en-US" sz="1800" b="1" dirty="0">
                <a:effectLst/>
                <a:latin typeface="Carlito"/>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l"/>
            <a:endParaRPr lang="en-US" sz="1800" dirty="0"/>
          </a:p>
        </p:txBody>
      </p:sp>
      <p:sp>
        <p:nvSpPr>
          <p:cNvPr id="5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D9F80B36-F9EF-971B-4F85-A5F26E1814C6}"/>
              </a:ext>
            </a:extLst>
          </p:cNvPr>
          <p:cNvPicPr>
            <a:picLocks noChangeAspect="1"/>
          </p:cNvPicPr>
          <p:nvPr/>
        </p:nvPicPr>
        <p:blipFill>
          <a:blip r:embed="rId3"/>
          <a:srcRect l="17256" r="9522" b="-1"/>
          <a:stretch/>
        </p:blipFill>
        <p:spPr>
          <a:xfrm>
            <a:off x="7826944" y="10"/>
            <a:ext cx="43620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31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DB180-983C-2B95-BE23-BB0983749797}"/>
              </a:ext>
            </a:extLst>
          </p:cNvPr>
          <p:cNvPicPr>
            <a:picLocks noChangeAspect="1"/>
          </p:cNvPicPr>
          <p:nvPr/>
        </p:nvPicPr>
        <p:blipFill>
          <a:blip r:embed="rId3"/>
          <a:stretch>
            <a:fillRect/>
          </a:stretch>
        </p:blipFill>
        <p:spPr>
          <a:xfrm>
            <a:off x="144462" y="105909"/>
            <a:ext cx="6436509" cy="5075692"/>
          </a:xfrm>
          <a:prstGeom prst="rect">
            <a:avLst/>
          </a:prstGeom>
        </p:spPr>
      </p:pic>
      <p:pic>
        <p:nvPicPr>
          <p:cNvPr id="5" name="Picture 4">
            <a:extLst>
              <a:ext uri="{FF2B5EF4-FFF2-40B4-BE49-F238E27FC236}">
                <a16:creationId xmlns:a16="http://schemas.microsoft.com/office/drawing/2014/main" id="{13151139-87D9-E56B-C499-BDBE9CE30137}"/>
              </a:ext>
            </a:extLst>
          </p:cNvPr>
          <p:cNvPicPr>
            <a:picLocks noChangeAspect="1"/>
          </p:cNvPicPr>
          <p:nvPr/>
        </p:nvPicPr>
        <p:blipFill>
          <a:blip r:embed="rId4"/>
          <a:stretch>
            <a:fillRect/>
          </a:stretch>
        </p:blipFill>
        <p:spPr>
          <a:xfrm>
            <a:off x="2931885" y="2427940"/>
            <a:ext cx="3333523" cy="3385711"/>
          </a:xfrm>
          <a:prstGeom prst="rect">
            <a:avLst/>
          </a:prstGeom>
        </p:spPr>
      </p:pic>
      <p:pic>
        <p:nvPicPr>
          <p:cNvPr id="11" name="Picture 10">
            <a:extLst>
              <a:ext uri="{FF2B5EF4-FFF2-40B4-BE49-F238E27FC236}">
                <a16:creationId xmlns:a16="http://schemas.microsoft.com/office/drawing/2014/main" id="{4FF6FED3-A4E4-471D-B2AD-985544D9E0D8}"/>
              </a:ext>
            </a:extLst>
          </p:cNvPr>
          <p:cNvPicPr>
            <a:picLocks noChangeAspect="1"/>
          </p:cNvPicPr>
          <p:nvPr/>
        </p:nvPicPr>
        <p:blipFill>
          <a:blip r:embed="rId5"/>
          <a:stretch>
            <a:fillRect/>
          </a:stretch>
        </p:blipFill>
        <p:spPr>
          <a:xfrm>
            <a:off x="6580971" y="338137"/>
            <a:ext cx="4838700" cy="6181725"/>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25771E-4C65-80C5-35CE-42D2DEA2828C}"/>
                  </a:ext>
                </a:extLst>
              </p14:cNvPr>
              <p14:cNvContentPartPr/>
              <p14:nvPr/>
            </p14:nvContentPartPr>
            <p14:xfrm>
              <a:off x="4905794" y="1958337"/>
              <a:ext cx="1174320" cy="45720"/>
            </p14:xfrm>
          </p:contentPart>
        </mc:Choice>
        <mc:Fallback xmlns="">
          <p:pic>
            <p:nvPicPr>
              <p:cNvPr id="12" name="Ink 11">
                <a:extLst>
                  <a:ext uri="{FF2B5EF4-FFF2-40B4-BE49-F238E27FC236}">
                    <a16:creationId xmlns:a16="http://schemas.microsoft.com/office/drawing/2014/main" id="{1125771E-4C65-80C5-35CE-42D2DEA2828C}"/>
                  </a:ext>
                </a:extLst>
              </p:cNvPr>
              <p:cNvPicPr/>
              <p:nvPr/>
            </p:nvPicPr>
            <p:blipFill>
              <a:blip r:embed="rId7"/>
              <a:stretch>
                <a:fillRect/>
              </a:stretch>
            </p:blipFill>
            <p:spPr>
              <a:xfrm>
                <a:off x="4851794" y="1850337"/>
                <a:ext cx="12819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D6BF633-B18C-5FED-EE77-E4237F56F7C7}"/>
                  </a:ext>
                </a:extLst>
              </p14:cNvPr>
              <p14:cNvContentPartPr/>
              <p14:nvPr/>
            </p14:nvContentPartPr>
            <p14:xfrm>
              <a:off x="3004274" y="3670857"/>
              <a:ext cx="1312920" cy="103320"/>
            </p14:xfrm>
          </p:contentPart>
        </mc:Choice>
        <mc:Fallback xmlns="">
          <p:pic>
            <p:nvPicPr>
              <p:cNvPr id="13" name="Ink 12">
                <a:extLst>
                  <a:ext uri="{FF2B5EF4-FFF2-40B4-BE49-F238E27FC236}">
                    <a16:creationId xmlns:a16="http://schemas.microsoft.com/office/drawing/2014/main" id="{2D6BF633-B18C-5FED-EE77-E4237F56F7C7}"/>
                  </a:ext>
                </a:extLst>
              </p:cNvPr>
              <p:cNvPicPr/>
              <p:nvPr/>
            </p:nvPicPr>
            <p:blipFill>
              <a:blip r:embed="rId9"/>
              <a:stretch>
                <a:fillRect/>
              </a:stretch>
            </p:blipFill>
            <p:spPr>
              <a:xfrm>
                <a:off x="2950634" y="3562857"/>
                <a:ext cx="1420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446B75-36C3-840D-2E59-67F16118B119}"/>
                  </a:ext>
                </a:extLst>
              </p14:cNvPr>
              <p14:cNvContentPartPr/>
              <p14:nvPr/>
            </p14:nvContentPartPr>
            <p14:xfrm>
              <a:off x="7256954" y="6255297"/>
              <a:ext cx="739080" cy="30240"/>
            </p14:xfrm>
          </p:contentPart>
        </mc:Choice>
        <mc:Fallback xmlns="">
          <p:pic>
            <p:nvPicPr>
              <p:cNvPr id="14" name="Ink 13">
                <a:extLst>
                  <a:ext uri="{FF2B5EF4-FFF2-40B4-BE49-F238E27FC236}">
                    <a16:creationId xmlns:a16="http://schemas.microsoft.com/office/drawing/2014/main" id="{71446B75-36C3-840D-2E59-67F16118B119}"/>
                  </a:ext>
                </a:extLst>
              </p:cNvPr>
              <p:cNvPicPr/>
              <p:nvPr/>
            </p:nvPicPr>
            <p:blipFill>
              <a:blip r:embed="rId11"/>
              <a:stretch>
                <a:fillRect/>
              </a:stretch>
            </p:blipFill>
            <p:spPr>
              <a:xfrm>
                <a:off x="7202954" y="6147657"/>
                <a:ext cx="846720" cy="245880"/>
              </a:xfrm>
              <a:prstGeom prst="rect">
                <a:avLst/>
              </a:prstGeom>
            </p:spPr>
          </p:pic>
        </mc:Fallback>
      </mc:AlternateContent>
    </p:spTree>
    <p:extLst>
      <p:ext uri="{BB962C8B-B14F-4D97-AF65-F5344CB8AC3E}">
        <p14:creationId xmlns:p14="http://schemas.microsoft.com/office/powerpoint/2010/main" val="279903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DF17E0-4915-7BEA-B2DC-13AFB6B79FFC}"/>
              </a:ext>
            </a:extLst>
          </p:cNvPr>
          <p:cNvPicPr>
            <a:picLocks noChangeAspect="1"/>
          </p:cNvPicPr>
          <p:nvPr/>
        </p:nvPicPr>
        <p:blipFill>
          <a:blip r:embed="rId3"/>
          <a:srcRect l="18606" r="6780" b="3"/>
          <a:stretch/>
        </p:blipFill>
        <p:spPr>
          <a:xfrm>
            <a:off x="641276" y="643467"/>
            <a:ext cx="4013020" cy="2702558"/>
          </a:xfrm>
          <a:prstGeom prst="rect">
            <a:avLst/>
          </a:prstGeom>
        </p:spPr>
      </p:pic>
      <p:pic>
        <p:nvPicPr>
          <p:cNvPr id="6" name="Picture 5">
            <a:extLst>
              <a:ext uri="{FF2B5EF4-FFF2-40B4-BE49-F238E27FC236}">
                <a16:creationId xmlns:a16="http://schemas.microsoft.com/office/drawing/2014/main" id="{78EC3455-5678-314D-185E-6A80977E30D5}"/>
              </a:ext>
            </a:extLst>
          </p:cNvPr>
          <p:cNvPicPr>
            <a:picLocks noChangeAspect="1"/>
          </p:cNvPicPr>
          <p:nvPr/>
        </p:nvPicPr>
        <p:blipFill>
          <a:blip r:embed="rId4"/>
          <a:srcRect l="16993" r="13322" b="1"/>
          <a:stretch/>
        </p:blipFill>
        <p:spPr>
          <a:xfrm>
            <a:off x="643467" y="3509433"/>
            <a:ext cx="4010830" cy="2705099"/>
          </a:xfrm>
          <a:prstGeom prst="rect">
            <a:avLst/>
          </a:prstGeom>
        </p:spPr>
      </p:pic>
      <p:pic>
        <p:nvPicPr>
          <p:cNvPr id="3" name="Picture 2">
            <a:extLst>
              <a:ext uri="{FF2B5EF4-FFF2-40B4-BE49-F238E27FC236}">
                <a16:creationId xmlns:a16="http://schemas.microsoft.com/office/drawing/2014/main" id="{266BAA61-9E49-F63E-F1A0-3EBA286D12EC}"/>
              </a:ext>
            </a:extLst>
          </p:cNvPr>
          <p:cNvPicPr>
            <a:picLocks noChangeAspect="1"/>
          </p:cNvPicPr>
          <p:nvPr/>
        </p:nvPicPr>
        <p:blipFill>
          <a:blip r:embed="rId5"/>
          <a:srcRect l="12428" r="9887" b="-1"/>
          <a:stretch/>
        </p:blipFill>
        <p:spPr>
          <a:xfrm>
            <a:off x="4812633" y="643467"/>
            <a:ext cx="6735900" cy="557106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169ACA8-04C9-C632-7356-C160783DA9FE}"/>
                  </a:ext>
                </a:extLst>
              </p14:cNvPr>
              <p14:cNvContentPartPr/>
              <p14:nvPr/>
            </p14:nvContentPartPr>
            <p14:xfrm>
              <a:off x="5079560" y="3555060"/>
              <a:ext cx="697320" cy="13680"/>
            </p14:xfrm>
          </p:contentPart>
        </mc:Choice>
        <mc:Fallback xmlns="">
          <p:pic>
            <p:nvPicPr>
              <p:cNvPr id="15" name="Ink 14">
                <a:extLst>
                  <a:ext uri="{FF2B5EF4-FFF2-40B4-BE49-F238E27FC236}">
                    <a16:creationId xmlns:a16="http://schemas.microsoft.com/office/drawing/2014/main" id="{5169ACA8-04C9-C632-7356-C160783DA9FE}"/>
                  </a:ext>
                </a:extLst>
              </p:cNvPr>
              <p:cNvPicPr/>
              <p:nvPr/>
            </p:nvPicPr>
            <p:blipFill>
              <a:blip r:embed="rId7"/>
              <a:stretch>
                <a:fillRect/>
              </a:stretch>
            </p:blipFill>
            <p:spPr>
              <a:xfrm>
                <a:off x="5043920" y="3483060"/>
                <a:ext cx="768960" cy="157320"/>
              </a:xfrm>
              <a:prstGeom prst="rect">
                <a:avLst/>
              </a:prstGeom>
            </p:spPr>
          </p:pic>
        </mc:Fallback>
      </mc:AlternateContent>
    </p:spTree>
    <p:extLst>
      <p:ext uri="{BB962C8B-B14F-4D97-AF65-F5344CB8AC3E}">
        <p14:creationId xmlns:p14="http://schemas.microsoft.com/office/powerpoint/2010/main" val="38713132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76D7-74D7-5106-9B70-EF6AD6227142}"/>
              </a:ext>
            </a:extLst>
          </p:cNvPr>
          <p:cNvPicPr>
            <a:picLocks noChangeAspect="1"/>
          </p:cNvPicPr>
          <p:nvPr/>
        </p:nvPicPr>
        <p:blipFill>
          <a:blip r:embed="rId3"/>
          <a:stretch>
            <a:fillRect/>
          </a:stretch>
        </p:blipFill>
        <p:spPr>
          <a:xfrm>
            <a:off x="762000" y="361950"/>
            <a:ext cx="10668000" cy="6134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94478A-3D41-D794-AEA8-42FEB40BDA40}"/>
                  </a:ext>
                </a:extLst>
              </p14:cNvPr>
              <p14:cNvContentPartPr/>
              <p14:nvPr/>
            </p14:nvContentPartPr>
            <p14:xfrm>
              <a:off x="1104380" y="532940"/>
              <a:ext cx="1193400" cy="294480"/>
            </p14:xfrm>
          </p:contentPart>
        </mc:Choice>
        <mc:Fallback xmlns="">
          <p:pic>
            <p:nvPicPr>
              <p:cNvPr id="4" name="Ink 3">
                <a:extLst>
                  <a:ext uri="{FF2B5EF4-FFF2-40B4-BE49-F238E27FC236}">
                    <a16:creationId xmlns:a16="http://schemas.microsoft.com/office/drawing/2014/main" id="{7394478A-3D41-D794-AEA8-42FEB40BDA40}"/>
                  </a:ext>
                </a:extLst>
              </p:cNvPr>
              <p:cNvPicPr/>
              <p:nvPr/>
            </p:nvPicPr>
            <p:blipFill>
              <a:blip r:embed="rId5"/>
              <a:stretch>
                <a:fillRect/>
              </a:stretch>
            </p:blipFill>
            <p:spPr>
              <a:xfrm>
                <a:off x="1014740" y="352940"/>
                <a:ext cx="13730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F72359-6F62-9DFF-E759-3AE1ADE5DA57}"/>
                  </a:ext>
                </a:extLst>
              </p14:cNvPr>
              <p14:cNvContentPartPr/>
              <p14:nvPr/>
            </p14:nvContentPartPr>
            <p14:xfrm>
              <a:off x="952460" y="5435420"/>
              <a:ext cx="1396800" cy="205200"/>
            </p14:xfrm>
          </p:contentPart>
        </mc:Choice>
        <mc:Fallback xmlns="">
          <p:pic>
            <p:nvPicPr>
              <p:cNvPr id="5" name="Ink 4">
                <a:extLst>
                  <a:ext uri="{FF2B5EF4-FFF2-40B4-BE49-F238E27FC236}">
                    <a16:creationId xmlns:a16="http://schemas.microsoft.com/office/drawing/2014/main" id="{2CF72359-6F62-9DFF-E759-3AE1ADE5DA57}"/>
                  </a:ext>
                </a:extLst>
              </p:cNvPr>
              <p:cNvPicPr/>
              <p:nvPr/>
            </p:nvPicPr>
            <p:blipFill>
              <a:blip r:embed="rId7"/>
              <a:stretch>
                <a:fillRect/>
              </a:stretch>
            </p:blipFill>
            <p:spPr>
              <a:xfrm>
                <a:off x="862460" y="5255420"/>
                <a:ext cx="1576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15BF2EF-5F2C-7B12-6F35-548669CC16FA}"/>
                  </a:ext>
                </a:extLst>
              </p14:cNvPr>
              <p14:cNvContentPartPr/>
              <p14:nvPr/>
            </p14:nvContentPartPr>
            <p14:xfrm>
              <a:off x="5689340" y="5561060"/>
              <a:ext cx="1230840" cy="91440"/>
            </p14:xfrm>
          </p:contentPart>
        </mc:Choice>
        <mc:Fallback xmlns="">
          <p:pic>
            <p:nvPicPr>
              <p:cNvPr id="6" name="Ink 5">
                <a:extLst>
                  <a:ext uri="{FF2B5EF4-FFF2-40B4-BE49-F238E27FC236}">
                    <a16:creationId xmlns:a16="http://schemas.microsoft.com/office/drawing/2014/main" id="{215BF2EF-5F2C-7B12-6F35-548669CC16FA}"/>
                  </a:ext>
                </a:extLst>
              </p:cNvPr>
              <p:cNvPicPr/>
              <p:nvPr/>
            </p:nvPicPr>
            <p:blipFill>
              <a:blip r:embed="rId9"/>
              <a:stretch>
                <a:fillRect/>
              </a:stretch>
            </p:blipFill>
            <p:spPr>
              <a:xfrm>
                <a:off x="5599700" y="5381420"/>
                <a:ext cx="1410480" cy="451080"/>
              </a:xfrm>
              <a:prstGeom prst="rect">
                <a:avLst/>
              </a:prstGeom>
            </p:spPr>
          </p:pic>
        </mc:Fallback>
      </mc:AlternateContent>
    </p:spTree>
    <p:extLst>
      <p:ext uri="{BB962C8B-B14F-4D97-AF65-F5344CB8AC3E}">
        <p14:creationId xmlns:p14="http://schemas.microsoft.com/office/powerpoint/2010/main" val="6552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4C9F-E84F-880B-9CAE-EDFF7DBAFFE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Orthographic View</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04BE5FD-6FC3-3E5B-FEE5-75B7F48784CD}"/>
              </a:ext>
            </a:extLst>
          </p:cNvPr>
          <p:cNvPicPr>
            <a:picLocks noGrp="1" noChangeAspect="1"/>
          </p:cNvPicPr>
          <p:nvPr>
            <p:ph idx="1"/>
          </p:nvPr>
        </p:nvPicPr>
        <p:blipFill>
          <a:blip r:embed="rId3"/>
          <a:stretch>
            <a:fillRect/>
          </a:stretch>
        </p:blipFill>
        <p:spPr>
          <a:xfrm>
            <a:off x="545238" y="1819183"/>
            <a:ext cx="7608304" cy="329059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F2788-2063-2C10-FFD2-6E34251939FE}"/>
              </a:ext>
            </a:extLst>
          </p:cNvPr>
          <p:cNvPicPr>
            <a:picLocks noChangeAspect="1"/>
          </p:cNvPicPr>
          <p:nvPr/>
        </p:nvPicPr>
        <p:blipFill>
          <a:blip r:embed="rId2"/>
          <a:stretch>
            <a:fillRect/>
          </a:stretch>
        </p:blipFill>
        <p:spPr>
          <a:xfrm>
            <a:off x="1047750" y="138112"/>
            <a:ext cx="10096500" cy="65817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3C064C-B370-992F-5F09-9859C2DD4EBB}"/>
                  </a:ext>
                </a:extLst>
              </p14:cNvPr>
              <p14:cNvContentPartPr/>
              <p14:nvPr/>
            </p14:nvContentPartPr>
            <p14:xfrm>
              <a:off x="5681112" y="6266352"/>
              <a:ext cx="1341720" cy="37440"/>
            </p14:xfrm>
          </p:contentPart>
        </mc:Choice>
        <mc:Fallback xmlns="">
          <p:pic>
            <p:nvPicPr>
              <p:cNvPr id="5" name="Ink 4">
                <a:extLst>
                  <a:ext uri="{FF2B5EF4-FFF2-40B4-BE49-F238E27FC236}">
                    <a16:creationId xmlns:a16="http://schemas.microsoft.com/office/drawing/2014/main" id="{363C064C-B370-992F-5F09-9859C2DD4EBB}"/>
                  </a:ext>
                </a:extLst>
              </p:cNvPr>
              <p:cNvPicPr/>
              <p:nvPr/>
            </p:nvPicPr>
            <p:blipFill>
              <a:blip r:embed="rId4"/>
              <a:stretch>
                <a:fillRect/>
              </a:stretch>
            </p:blipFill>
            <p:spPr>
              <a:xfrm>
                <a:off x="5645112" y="6194352"/>
                <a:ext cx="1413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387B852-0D51-E5B1-7713-567B51B4F02B}"/>
                  </a:ext>
                </a:extLst>
              </p14:cNvPr>
              <p14:cNvContentPartPr/>
              <p14:nvPr/>
            </p14:nvContentPartPr>
            <p14:xfrm>
              <a:off x="4974072" y="6436992"/>
              <a:ext cx="315720" cy="12960"/>
            </p14:xfrm>
          </p:contentPart>
        </mc:Choice>
        <mc:Fallback xmlns="">
          <p:pic>
            <p:nvPicPr>
              <p:cNvPr id="6" name="Ink 5">
                <a:extLst>
                  <a:ext uri="{FF2B5EF4-FFF2-40B4-BE49-F238E27FC236}">
                    <a16:creationId xmlns:a16="http://schemas.microsoft.com/office/drawing/2014/main" id="{1387B852-0D51-E5B1-7713-567B51B4F02B}"/>
                  </a:ext>
                </a:extLst>
              </p:cNvPr>
              <p:cNvPicPr/>
              <p:nvPr/>
            </p:nvPicPr>
            <p:blipFill>
              <a:blip r:embed="rId6"/>
              <a:stretch>
                <a:fillRect/>
              </a:stretch>
            </p:blipFill>
            <p:spPr>
              <a:xfrm>
                <a:off x="4938432" y="6364992"/>
                <a:ext cx="387360" cy="156600"/>
              </a:xfrm>
              <a:prstGeom prst="rect">
                <a:avLst/>
              </a:prstGeom>
            </p:spPr>
          </p:pic>
        </mc:Fallback>
      </mc:AlternateContent>
    </p:spTree>
    <p:extLst>
      <p:ext uri="{BB962C8B-B14F-4D97-AF65-F5344CB8AC3E}">
        <p14:creationId xmlns:p14="http://schemas.microsoft.com/office/powerpoint/2010/main" val="27057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5709-76D2-96FA-726B-046B73353DE1}"/>
              </a:ext>
            </a:extLst>
          </p:cNvPr>
          <p:cNvSpPr txBox="1">
            <a:spLocks/>
          </p:cNvSpPr>
          <p:nvPr/>
        </p:nvSpPr>
        <p:spPr>
          <a:xfrm>
            <a:off x="1235202" y="5681352"/>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Data set comes with User’s Guide!</a:t>
            </a:r>
          </a:p>
        </p:txBody>
      </p:sp>
      <p:pic>
        <p:nvPicPr>
          <p:cNvPr id="4" name="Content Placeholder 7" descr="A table of contents with black text&#10;&#10;AI-generated content may be incorrect.">
            <a:extLst>
              <a:ext uri="{FF2B5EF4-FFF2-40B4-BE49-F238E27FC236}">
                <a16:creationId xmlns:a16="http://schemas.microsoft.com/office/drawing/2014/main" id="{643577E8-104D-E14A-64BF-955B7FF007A5}"/>
              </a:ext>
            </a:extLst>
          </p:cNvPr>
          <p:cNvPicPr>
            <a:picLocks noChangeAspect="1"/>
          </p:cNvPicPr>
          <p:nvPr/>
        </p:nvPicPr>
        <p:blipFill>
          <a:blip r:embed="rId3"/>
          <a:stretch>
            <a:fillRect/>
          </a:stretch>
        </p:blipFill>
        <p:spPr>
          <a:xfrm>
            <a:off x="655648" y="0"/>
            <a:ext cx="7443748" cy="4819826"/>
          </a:xfrm>
          <a:prstGeom prst="rect">
            <a:avLst/>
          </a:prstGeom>
        </p:spPr>
      </p:pic>
      <p:pic>
        <p:nvPicPr>
          <p:cNvPr id="3" name="Content Placeholder 5" descr="A white and green logo with a palm tree&#10;&#10;AI-generated content may be incorrect.">
            <a:extLst>
              <a:ext uri="{FF2B5EF4-FFF2-40B4-BE49-F238E27FC236}">
                <a16:creationId xmlns:a16="http://schemas.microsoft.com/office/drawing/2014/main" id="{5ABAA48F-32EA-D60C-F9D8-9BFDE15B5228}"/>
              </a:ext>
            </a:extLst>
          </p:cNvPr>
          <p:cNvPicPr>
            <a:picLocks noChangeAspect="1"/>
          </p:cNvPicPr>
          <p:nvPr/>
        </p:nvPicPr>
        <p:blipFill>
          <a:blip r:embed="rId4"/>
          <a:stretch>
            <a:fillRect/>
          </a:stretch>
        </p:blipFill>
        <p:spPr>
          <a:xfrm>
            <a:off x="8472463" y="500880"/>
            <a:ext cx="2834275" cy="299923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D2852AA-E250-B568-59CF-EB936875451B}"/>
                  </a:ext>
                </a:extLst>
              </p14:cNvPr>
              <p14:cNvContentPartPr/>
              <p14:nvPr/>
            </p14:nvContentPartPr>
            <p14:xfrm>
              <a:off x="1914072" y="1250472"/>
              <a:ext cx="1243080" cy="54360"/>
            </p14:xfrm>
          </p:contentPart>
        </mc:Choice>
        <mc:Fallback xmlns="">
          <p:pic>
            <p:nvPicPr>
              <p:cNvPr id="16" name="Ink 15">
                <a:extLst>
                  <a:ext uri="{FF2B5EF4-FFF2-40B4-BE49-F238E27FC236}">
                    <a16:creationId xmlns:a16="http://schemas.microsoft.com/office/drawing/2014/main" id="{BD2852AA-E250-B568-59CF-EB936875451B}"/>
                  </a:ext>
                </a:extLst>
              </p:cNvPr>
              <p:cNvPicPr/>
              <p:nvPr/>
            </p:nvPicPr>
            <p:blipFill>
              <a:blip r:embed="rId6"/>
              <a:stretch>
                <a:fillRect/>
              </a:stretch>
            </p:blipFill>
            <p:spPr>
              <a:xfrm>
                <a:off x="1878072" y="1178472"/>
                <a:ext cx="1314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5CE540C-3910-7029-DEC4-BFE6EE75F70B}"/>
                  </a:ext>
                </a:extLst>
              </p14:cNvPr>
              <p14:cNvContentPartPr/>
              <p14:nvPr/>
            </p14:nvContentPartPr>
            <p14:xfrm>
              <a:off x="1962312" y="2255232"/>
              <a:ext cx="1293120" cy="86040"/>
            </p14:xfrm>
          </p:contentPart>
        </mc:Choice>
        <mc:Fallback xmlns="">
          <p:pic>
            <p:nvPicPr>
              <p:cNvPr id="18" name="Ink 17">
                <a:extLst>
                  <a:ext uri="{FF2B5EF4-FFF2-40B4-BE49-F238E27FC236}">
                    <a16:creationId xmlns:a16="http://schemas.microsoft.com/office/drawing/2014/main" id="{65CE540C-3910-7029-DEC4-BFE6EE75F70B}"/>
                  </a:ext>
                </a:extLst>
              </p:cNvPr>
              <p:cNvPicPr/>
              <p:nvPr/>
            </p:nvPicPr>
            <p:blipFill>
              <a:blip r:embed="rId8"/>
              <a:stretch>
                <a:fillRect/>
              </a:stretch>
            </p:blipFill>
            <p:spPr>
              <a:xfrm>
                <a:off x="1926312" y="2183232"/>
                <a:ext cx="1364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E78806-4411-9D60-5444-DB274C362F33}"/>
                  </a:ext>
                </a:extLst>
              </p14:cNvPr>
              <p14:cNvContentPartPr/>
              <p14:nvPr/>
            </p14:nvContentPartPr>
            <p14:xfrm>
              <a:off x="2035752" y="2352792"/>
              <a:ext cx="1353600" cy="720"/>
            </p14:xfrm>
          </p:contentPart>
        </mc:Choice>
        <mc:Fallback xmlns="">
          <p:pic>
            <p:nvPicPr>
              <p:cNvPr id="20" name="Ink 19">
                <a:extLst>
                  <a:ext uri="{FF2B5EF4-FFF2-40B4-BE49-F238E27FC236}">
                    <a16:creationId xmlns:a16="http://schemas.microsoft.com/office/drawing/2014/main" id="{2CE78806-4411-9D60-5444-DB274C362F33}"/>
                  </a:ext>
                </a:extLst>
              </p:cNvPr>
              <p:cNvPicPr/>
              <p:nvPr/>
            </p:nvPicPr>
            <p:blipFill>
              <a:blip r:embed="rId10"/>
              <a:stretch>
                <a:fillRect/>
              </a:stretch>
            </p:blipFill>
            <p:spPr>
              <a:xfrm>
                <a:off x="1999752" y="2208792"/>
                <a:ext cx="1425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642FC9C-3F43-E31F-45C1-5370BC5F8035}"/>
                  </a:ext>
                </a:extLst>
              </p14:cNvPr>
              <p14:cNvContentPartPr/>
              <p14:nvPr/>
            </p14:nvContentPartPr>
            <p14:xfrm>
              <a:off x="1706712" y="4522512"/>
              <a:ext cx="472320" cy="122760"/>
            </p14:xfrm>
          </p:contentPart>
        </mc:Choice>
        <mc:Fallback xmlns="">
          <p:pic>
            <p:nvPicPr>
              <p:cNvPr id="21" name="Ink 20">
                <a:extLst>
                  <a:ext uri="{FF2B5EF4-FFF2-40B4-BE49-F238E27FC236}">
                    <a16:creationId xmlns:a16="http://schemas.microsoft.com/office/drawing/2014/main" id="{9642FC9C-3F43-E31F-45C1-5370BC5F8035}"/>
                  </a:ext>
                </a:extLst>
              </p:cNvPr>
              <p:cNvPicPr/>
              <p:nvPr/>
            </p:nvPicPr>
            <p:blipFill>
              <a:blip r:embed="rId12"/>
              <a:stretch>
                <a:fillRect/>
              </a:stretch>
            </p:blipFill>
            <p:spPr>
              <a:xfrm>
                <a:off x="1670712" y="4450872"/>
                <a:ext cx="543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E0F6409-4DEC-762C-B8BA-806435AE9C00}"/>
                  </a:ext>
                </a:extLst>
              </p14:cNvPr>
              <p14:cNvContentPartPr/>
              <p14:nvPr/>
            </p14:nvContentPartPr>
            <p14:xfrm>
              <a:off x="1739832" y="4632312"/>
              <a:ext cx="673920" cy="47520"/>
            </p14:xfrm>
          </p:contentPart>
        </mc:Choice>
        <mc:Fallback xmlns="">
          <p:pic>
            <p:nvPicPr>
              <p:cNvPr id="22" name="Ink 21">
                <a:extLst>
                  <a:ext uri="{FF2B5EF4-FFF2-40B4-BE49-F238E27FC236}">
                    <a16:creationId xmlns:a16="http://schemas.microsoft.com/office/drawing/2014/main" id="{BE0F6409-4DEC-762C-B8BA-806435AE9C00}"/>
                  </a:ext>
                </a:extLst>
              </p:cNvPr>
              <p:cNvPicPr/>
              <p:nvPr/>
            </p:nvPicPr>
            <p:blipFill>
              <a:blip r:embed="rId14"/>
              <a:stretch>
                <a:fillRect/>
              </a:stretch>
            </p:blipFill>
            <p:spPr>
              <a:xfrm>
                <a:off x="1704192" y="4560312"/>
                <a:ext cx="745560" cy="191160"/>
              </a:xfrm>
              <a:prstGeom prst="rect">
                <a:avLst/>
              </a:prstGeom>
            </p:spPr>
          </p:pic>
        </mc:Fallback>
      </mc:AlternateContent>
    </p:spTree>
    <p:extLst>
      <p:ext uri="{BB962C8B-B14F-4D97-AF65-F5344CB8AC3E}">
        <p14:creationId xmlns:p14="http://schemas.microsoft.com/office/powerpoint/2010/main" val="279120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DD700E60-6114-78BB-7504-2B5EEDA50B65}"/>
              </a:ext>
            </a:extLst>
          </p:cNvPr>
          <p:cNvPicPr>
            <a:picLocks noChangeAspect="1"/>
          </p:cNvPicPr>
          <p:nvPr/>
        </p:nvPicPr>
        <p:blipFill>
          <a:blip r:embed="rId3"/>
          <a:stretch>
            <a:fillRect/>
          </a:stretch>
        </p:blipFill>
        <p:spPr>
          <a:xfrm>
            <a:off x="1469181" y="2093388"/>
            <a:ext cx="4626819" cy="3134670"/>
          </a:xfrm>
          <a:prstGeom prst="rect">
            <a:avLst/>
          </a:prstGeom>
          <a:ln>
            <a:noFill/>
          </a:ln>
        </p:spPr>
      </p:pic>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11E3-0EA3-0015-7094-27547C781404}"/>
              </a:ext>
            </a:extLst>
          </p:cNvPr>
          <p:cNvSpPr txBox="1">
            <a:spLocks/>
          </p:cNvSpPr>
          <p:nvPr/>
        </p:nvSpPr>
        <p:spPr>
          <a:xfrm>
            <a:off x="550418" y="254869"/>
            <a:ext cx="11091164" cy="14880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a:latin typeface="Calibri Light (Headings)"/>
                <a:ea typeface="+mn-ea"/>
                <a:cs typeface="+mn-cs"/>
              </a:rPr>
              <a:t>Importing Data into Database</a:t>
            </a:r>
          </a:p>
        </p:txBody>
      </p:sp>
      <p:pic>
        <p:nvPicPr>
          <p:cNvPr id="11" name="Picture 10" descr="A screenshot of a computer&#10;&#10;AI-generated content may be incorrect.">
            <a:extLst>
              <a:ext uri="{FF2B5EF4-FFF2-40B4-BE49-F238E27FC236}">
                <a16:creationId xmlns:a16="http://schemas.microsoft.com/office/drawing/2014/main" id="{EFECF102-D0AA-A2D4-D436-58F237B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692" y="1445351"/>
            <a:ext cx="4759468" cy="129607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2A6364D-E646-4D9C-1F69-E15848B8C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128" y="2768390"/>
            <a:ext cx="3326973" cy="3956205"/>
          </a:xfrm>
          <a:prstGeom prst="rect">
            <a:avLst/>
          </a:prstGeom>
        </p:spPr>
      </p:pic>
      <p:pic>
        <p:nvPicPr>
          <p:cNvPr id="5" name="Picture 4">
            <a:extLst>
              <a:ext uri="{FF2B5EF4-FFF2-40B4-BE49-F238E27FC236}">
                <a16:creationId xmlns:a16="http://schemas.microsoft.com/office/drawing/2014/main" id="{CD42C482-F81A-873A-0CEF-A9F8CB1FC39A}"/>
              </a:ext>
            </a:extLst>
          </p:cNvPr>
          <p:cNvPicPr>
            <a:picLocks noChangeAspect="1"/>
          </p:cNvPicPr>
          <p:nvPr/>
        </p:nvPicPr>
        <p:blipFill>
          <a:blip r:embed="rId6"/>
          <a:stretch>
            <a:fillRect/>
          </a:stretch>
        </p:blipFill>
        <p:spPr>
          <a:xfrm>
            <a:off x="168550" y="5180126"/>
            <a:ext cx="2005919" cy="1603310"/>
          </a:xfrm>
          <a:prstGeom prst="rect">
            <a:avLst/>
          </a:prstGeom>
        </p:spPr>
      </p:pic>
    </p:spTree>
    <p:extLst>
      <p:ext uri="{BB962C8B-B14F-4D97-AF65-F5344CB8AC3E}">
        <p14:creationId xmlns:p14="http://schemas.microsoft.com/office/powerpoint/2010/main" val="11383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A9B2-46F5-5691-4164-0FDFE46FE6F3}"/>
              </a:ext>
            </a:extLst>
          </p:cNvPr>
          <p:cNvSpPr txBox="1">
            <a:spLocks/>
          </p:cNvSpPr>
          <p:nvPr/>
        </p:nvSpPr>
        <p:spPr>
          <a:xfrm>
            <a:off x="1057080" y="5624540"/>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User’s Guide comes in Excel format also!</a:t>
            </a:r>
          </a:p>
        </p:txBody>
      </p:sp>
      <p:pic>
        <p:nvPicPr>
          <p:cNvPr id="4" name="Content Placeholder 5" descr="A white and green logo with a palm tree&#10;&#10;AI-generated content may be incorrect.">
            <a:extLst>
              <a:ext uri="{FF2B5EF4-FFF2-40B4-BE49-F238E27FC236}">
                <a16:creationId xmlns:a16="http://schemas.microsoft.com/office/drawing/2014/main" id="{65491680-DE81-B2AD-5DB0-1823EBB39E0C}"/>
              </a:ext>
            </a:extLst>
          </p:cNvPr>
          <p:cNvPicPr>
            <a:picLocks noChangeAspect="1"/>
          </p:cNvPicPr>
          <p:nvPr/>
        </p:nvPicPr>
        <p:blipFill>
          <a:blip r:embed="rId3"/>
          <a:stretch>
            <a:fillRect/>
          </a:stretch>
        </p:blipFill>
        <p:spPr>
          <a:xfrm>
            <a:off x="9736996" y="72710"/>
            <a:ext cx="2232301" cy="2362222"/>
          </a:xfrm>
          <a:prstGeom prst="rect">
            <a:avLst/>
          </a:prstGeom>
        </p:spPr>
      </p:pic>
      <p:pic>
        <p:nvPicPr>
          <p:cNvPr id="6" name="Picture 5">
            <a:extLst>
              <a:ext uri="{FF2B5EF4-FFF2-40B4-BE49-F238E27FC236}">
                <a16:creationId xmlns:a16="http://schemas.microsoft.com/office/drawing/2014/main" id="{7F682014-438C-4E2E-68E7-126A3BDE33B4}"/>
              </a:ext>
            </a:extLst>
          </p:cNvPr>
          <p:cNvPicPr>
            <a:picLocks noChangeAspect="1"/>
          </p:cNvPicPr>
          <p:nvPr/>
        </p:nvPicPr>
        <p:blipFill>
          <a:blip r:embed="rId4"/>
          <a:stretch>
            <a:fillRect/>
          </a:stretch>
        </p:blipFill>
        <p:spPr>
          <a:xfrm>
            <a:off x="0" y="72710"/>
            <a:ext cx="9452419" cy="537756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98AB3C-83E4-BA24-B836-C8E022DD20DA}"/>
                  </a:ext>
                </a:extLst>
              </p14:cNvPr>
              <p14:cNvContentPartPr/>
              <p14:nvPr/>
            </p14:nvContentPartPr>
            <p14:xfrm>
              <a:off x="2645016" y="2278992"/>
              <a:ext cx="1632960" cy="62640"/>
            </p14:xfrm>
          </p:contentPart>
        </mc:Choice>
        <mc:Fallback xmlns="">
          <p:pic>
            <p:nvPicPr>
              <p:cNvPr id="10" name="Ink 9">
                <a:extLst>
                  <a:ext uri="{FF2B5EF4-FFF2-40B4-BE49-F238E27FC236}">
                    <a16:creationId xmlns:a16="http://schemas.microsoft.com/office/drawing/2014/main" id="{D198AB3C-83E4-BA24-B836-C8E022DD20DA}"/>
                  </a:ext>
                </a:extLst>
              </p:cNvPr>
              <p:cNvPicPr/>
              <p:nvPr/>
            </p:nvPicPr>
            <p:blipFill>
              <a:blip r:embed="rId6"/>
              <a:stretch>
                <a:fillRect/>
              </a:stretch>
            </p:blipFill>
            <p:spPr>
              <a:xfrm>
                <a:off x="2609376" y="2207352"/>
                <a:ext cx="1704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AA1432-7BD4-56A2-8667-21B7C7199C3D}"/>
                  </a:ext>
                </a:extLst>
              </p14:cNvPr>
              <p14:cNvContentPartPr/>
              <p14:nvPr/>
            </p14:nvContentPartPr>
            <p14:xfrm>
              <a:off x="3925392" y="2291952"/>
              <a:ext cx="402480" cy="24840"/>
            </p14:xfrm>
          </p:contentPart>
        </mc:Choice>
        <mc:Fallback xmlns="">
          <p:pic>
            <p:nvPicPr>
              <p:cNvPr id="16" name="Ink 15">
                <a:extLst>
                  <a:ext uri="{FF2B5EF4-FFF2-40B4-BE49-F238E27FC236}">
                    <a16:creationId xmlns:a16="http://schemas.microsoft.com/office/drawing/2014/main" id="{CEAA1432-7BD4-56A2-8667-21B7C7199C3D}"/>
                  </a:ext>
                </a:extLst>
              </p:cNvPr>
              <p:cNvPicPr/>
              <p:nvPr/>
            </p:nvPicPr>
            <p:blipFill>
              <a:blip r:embed="rId8"/>
              <a:stretch>
                <a:fillRect/>
              </a:stretch>
            </p:blipFill>
            <p:spPr>
              <a:xfrm>
                <a:off x="3889752" y="2219952"/>
                <a:ext cx="474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675E4CE-B961-2C7B-3319-CE9BB1805B21}"/>
                  </a:ext>
                </a:extLst>
              </p14:cNvPr>
              <p14:cNvContentPartPr/>
              <p14:nvPr/>
            </p14:nvContentPartPr>
            <p14:xfrm>
              <a:off x="6132552" y="2315712"/>
              <a:ext cx="195120" cy="12960"/>
            </p14:xfrm>
          </p:contentPart>
        </mc:Choice>
        <mc:Fallback xmlns="">
          <p:pic>
            <p:nvPicPr>
              <p:cNvPr id="17" name="Ink 16">
                <a:extLst>
                  <a:ext uri="{FF2B5EF4-FFF2-40B4-BE49-F238E27FC236}">
                    <a16:creationId xmlns:a16="http://schemas.microsoft.com/office/drawing/2014/main" id="{7675E4CE-B961-2C7B-3319-CE9BB1805B21}"/>
                  </a:ext>
                </a:extLst>
              </p:cNvPr>
              <p:cNvPicPr/>
              <p:nvPr/>
            </p:nvPicPr>
            <p:blipFill>
              <a:blip r:embed="rId10"/>
              <a:stretch>
                <a:fillRect/>
              </a:stretch>
            </p:blipFill>
            <p:spPr>
              <a:xfrm>
                <a:off x="6096552" y="2244072"/>
                <a:ext cx="26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1E93047-F7EC-34A8-C467-25BD4E071824}"/>
                  </a:ext>
                </a:extLst>
              </p14:cNvPr>
              <p14:cNvContentPartPr/>
              <p14:nvPr/>
            </p14:nvContentPartPr>
            <p14:xfrm>
              <a:off x="6095112" y="2255232"/>
              <a:ext cx="257040" cy="64080"/>
            </p14:xfrm>
          </p:contentPart>
        </mc:Choice>
        <mc:Fallback xmlns="">
          <p:pic>
            <p:nvPicPr>
              <p:cNvPr id="18" name="Ink 17">
                <a:extLst>
                  <a:ext uri="{FF2B5EF4-FFF2-40B4-BE49-F238E27FC236}">
                    <a16:creationId xmlns:a16="http://schemas.microsoft.com/office/drawing/2014/main" id="{41E93047-F7EC-34A8-C467-25BD4E071824}"/>
                  </a:ext>
                </a:extLst>
              </p:cNvPr>
              <p:cNvPicPr/>
              <p:nvPr/>
            </p:nvPicPr>
            <p:blipFill>
              <a:blip r:embed="rId12"/>
              <a:stretch>
                <a:fillRect/>
              </a:stretch>
            </p:blipFill>
            <p:spPr>
              <a:xfrm>
                <a:off x="6059112" y="2183232"/>
                <a:ext cx="32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FAD5132-A561-817A-562A-C0A86A2C9A89}"/>
                  </a:ext>
                </a:extLst>
              </p14:cNvPr>
              <p14:cNvContentPartPr/>
              <p14:nvPr/>
            </p14:nvContentPartPr>
            <p14:xfrm>
              <a:off x="6168552" y="2377272"/>
              <a:ext cx="220320" cy="12240"/>
            </p14:xfrm>
          </p:contentPart>
        </mc:Choice>
        <mc:Fallback xmlns="">
          <p:pic>
            <p:nvPicPr>
              <p:cNvPr id="20" name="Ink 19">
                <a:extLst>
                  <a:ext uri="{FF2B5EF4-FFF2-40B4-BE49-F238E27FC236}">
                    <a16:creationId xmlns:a16="http://schemas.microsoft.com/office/drawing/2014/main" id="{7FAD5132-A561-817A-562A-C0A86A2C9A89}"/>
                  </a:ext>
                </a:extLst>
              </p:cNvPr>
              <p:cNvPicPr/>
              <p:nvPr/>
            </p:nvPicPr>
            <p:blipFill>
              <a:blip r:embed="rId14"/>
              <a:stretch>
                <a:fillRect/>
              </a:stretch>
            </p:blipFill>
            <p:spPr>
              <a:xfrm>
                <a:off x="6132552" y="2305272"/>
                <a:ext cx="291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4B6495D-5844-F43C-BB11-4B593F0D22E3}"/>
                  </a:ext>
                </a:extLst>
              </p14:cNvPr>
              <p14:cNvContentPartPr/>
              <p14:nvPr/>
            </p14:nvContentPartPr>
            <p14:xfrm>
              <a:off x="6119952" y="2218512"/>
              <a:ext cx="164880" cy="34560"/>
            </p14:xfrm>
          </p:contentPart>
        </mc:Choice>
        <mc:Fallback xmlns="">
          <p:pic>
            <p:nvPicPr>
              <p:cNvPr id="21" name="Ink 20">
                <a:extLst>
                  <a:ext uri="{FF2B5EF4-FFF2-40B4-BE49-F238E27FC236}">
                    <a16:creationId xmlns:a16="http://schemas.microsoft.com/office/drawing/2014/main" id="{44B6495D-5844-F43C-BB11-4B593F0D22E3}"/>
                  </a:ext>
                </a:extLst>
              </p:cNvPr>
              <p:cNvPicPr/>
              <p:nvPr/>
            </p:nvPicPr>
            <p:blipFill>
              <a:blip r:embed="rId16"/>
              <a:stretch>
                <a:fillRect/>
              </a:stretch>
            </p:blipFill>
            <p:spPr>
              <a:xfrm>
                <a:off x="6084312" y="2146872"/>
                <a:ext cx="236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39D6961-4A30-5548-475E-D3803B83F17B}"/>
                  </a:ext>
                </a:extLst>
              </p14:cNvPr>
              <p14:cNvContentPartPr/>
              <p14:nvPr/>
            </p14:nvContentPartPr>
            <p14:xfrm>
              <a:off x="2681592" y="2340192"/>
              <a:ext cx="1632960" cy="134640"/>
            </p14:xfrm>
          </p:contentPart>
        </mc:Choice>
        <mc:Fallback xmlns="">
          <p:pic>
            <p:nvPicPr>
              <p:cNvPr id="22" name="Ink 21">
                <a:extLst>
                  <a:ext uri="{FF2B5EF4-FFF2-40B4-BE49-F238E27FC236}">
                    <a16:creationId xmlns:a16="http://schemas.microsoft.com/office/drawing/2014/main" id="{F39D6961-4A30-5548-475E-D3803B83F17B}"/>
                  </a:ext>
                </a:extLst>
              </p:cNvPr>
              <p:cNvPicPr/>
              <p:nvPr/>
            </p:nvPicPr>
            <p:blipFill>
              <a:blip r:embed="rId18"/>
              <a:stretch>
                <a:fillRect/>
              </a:stretch>
            </p:blipFill>
            <p:spPr>
              <a:xfrm>
                <a:off x="2645952" y="2268192"/>
                <a:ext cx="1704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B990CF4-8D59-0F72-D2B4-3705CC526E40}"/>
                  </a:ext>
                </a:extLst>
              </p14:cNvPr>
              <p14:cNvContentPartPr/>
              <p14:nvPr/>
            </p14:nvContentPartPr>
            <p14:xfrm>
              <a:off x="2694192" y="2352792"/>
              <a:ext cx="111600" cy="72720"/>
            </p14:xfrm>
          </p:contentPart>
        </mc:Choice>
        <mc:Fallback xmlns="">
          <p:pic>
            <p:nvPicPr>
              <p:cNvPr id="23" name="Ink 22">
                <a:extLst>
                  <a:ext uri="{FF2B5EF4-FFF2-40B4-BE49-F238E27FC236}">
                    <a16:creationId xmlns:a16="http://schemas.microsoft.com/office/drawing/2014/main" id="{BB990CF4-8D59-0F72-D2B4-3705CC526E40}"/>
                  </a:ext>
                </a:extLst>
              </p:cNvPr>
              <p:cNvPicPr/>
              <p:nvPr/>
            </p:nvPicPr>
            <p:blipFill>
              <a:blip r:embed="rId20"/>
              <a:stretch>
                <a:fillRect/>
              </a:stretch>
            </p:blipFill>
            <p:spPr>
              <a:xfrm>
                <a:off x="2658192" y="2280792"/>
                <a:ext cx="183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431C703-12DC-89B1-BB97-B83CF9341336}"/>
                  </a:ext>
                </a:extLst>
              </p14:cNvPr>
              <p14:cNvContentPartPr/>
              <p14:nvPr/>
            </p14:nvContentPartPr>
            <p14:xfrm>
              <a:off x="2828112" y="2401392"/>
              <a:ext cx="297360" cy="30240"/>
            </p14:xfrm>
          </p:contentPart>
        </mc:Choice>
        <mc:Fallback xmlns="">
          <p:pic>
            <p:nvPicPr>
              <p:cNvPr id="24" name="Ink 23">
                <a:extLst>
                  <a:ext uri="{FF2B5EF4-FFF2-40B4-BE49-F238E27FC236}">
                    <a16:creationId xmlns:a16="http://schemas.microsoft.com/office/drawing/2014/main" id="{9431C703-12DC-89B1-BB97-B83CF9341336}"/>
                  </a:ext>
                </a:extLst>
              </p:cNvPr>
              <p:cNvPicPr/>
              <p:nvPr/>
            </p:nvPicPr>
            <p:blipFill>
              <a:blip r:embed="rId22"/>
              <a:stretch>
                <a:fillRect/>
              </a:stretch>
            </p:blipFill>
            <p:spPr>
              <a:xfrm>
                <a:off x="2792472" y="2329392"/>
                <a:ext cx="369000" cy="173880"/>
              </a:xfrm>
              <a:prstGeom prst="rect">
                <a:avLst/>
              </a:prstGeom>
            </p:spPr>
          </p:pic>
        </mc:Fallback>
      </mc:AlternateContent>
    </p:spTree>
    <p:extLst>
      <p:ext uri="{BB962C8B-B14F-4D97-AF65-F5344CB8AC3E}">
        <p14:creationId xmlns:p14="http://schemas.microsoft.com/office/powerpoint/2010/main" val="21711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152C4-15C8-4164-FEDC-D8FC1DFDF22A}"/>
              </a:ext>
            </a:extLst>
          </p:cNvPr>
          <p:cNvPicPr>
            <a:picLocks noChangeAspect="1"/>
          </p:cNvPicPr>
          <p:nvPr/>
        </p:nvPicPr>
        <p:blipFill>
          <a:blip r:embed="rId3"/>
          <a:stretch>
            <a:fillRect/>
          </a:stretch>
        </p:blipFill>
        <p:spPr>
          <a:xfrm>
            <a:off x="338328" y="35558"/>
            <a:ext cx="11710230" cy="59750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712D670-6366-B1BA-4A9A-D7E7DF4D7907}"/>
                  </a:ext>
                </a:extLst>
              </p14:cNvPr>
              <p14:cNvContentPartPr/>
              <p14:nvPr/>
            </p14:nvContentPartPr>
            <p14:xfrm>
              <a:off x="7132272" y="3266472"/>
              <a:ext cx="328320" cy="13320"/>
            </p14:xfrm>
          </p:contentPart>
        </mc:Choice>
        <mc:Fallback xmlns="">
          <p:pic>
            <p:nvPicPr>
              <p:cNvPr id="8" name="Ink 7">
                <a:extLst>
                  <a:ext uri="{FF2B5EF4-FFF2-40B4-BE49-F238E27FC236}">
                    <a16:creationId xmlns:a16="http://schemas.microsoft.com/office/drawing/2014/main" id="{B712D670-6366-B1BA-4A9A-D7E7DF4D7907}"/>
                  </a:ext>
                </a:extLst>
              </p:cNvPr>
              <p:cNvPicPr/>
              <p:nvPr/>
            </p:nvPicPr>
            <p:blipFill>
              <a:blip r:embed="rId6"/>
              <a:stretch>
                <a:fillRect/>
              </a:stretch>
            </p:blipFill>
            <p:spPr>
              <a:xfrm>
                <a:off x="7096272" y="3194472"/>
                <a:ext cx="399960" cy="156960"/>
              </a:xfrm>
              <a:prstGeom prst="rect">
                <a:avLst/>
              </a:prstGeom>
            </p:spPr>
          </p:pic>
        </mc:Fallback>
      </mc:AlternateContent>
    </p:spTree>
    <p:extLst>
      <p:ext uri="{BB962C8B-B14F-4D97-AF65-F5344CB8AC3E}">
        <p14:creationId xmlns:p14="http://schemas.microsoft.com/office/powerpoint/2010/main" val="5140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20A1-8B0F-9B3D-ACBD-D7ABC5EE3191}"/>
            </a:ext>
          </a:extLst>
        </p:cNvPr>
        <p:cNvGrpSpPr/>
        <p:nvPr/>
      </p:nvGrpSpPr>
      <p:grpSpPr>
        <a:xfrm>
          <a:off x="0" y="0"/>
          <a:ext cx="0" cy="0"/>
          <a:chOff x="0" y="0"/>
          <a:chExt cx="0" cy="0"/>
        </a:xfrm>
      </p:grpSpPr>
      <p:pic>
        <p:nvPicPr>
          <p:cNvPr id="3" name="Picture 2" descr="A map of the state of florida&#10;&#10;AI-generated content may be incorrect.">
            <a:extLst>
              <a:ext uri="{FF2B5EF4-FFF2-40B4-BE49-F238E27FC236}">
                <a16:creationId xmlns:a16="http://schemas.microsoft.com/office/drawing/2014/main" id="{085BC014-E7BB-22FE-645B-8E503C7B6B55}"/>
              </a:ext>
            </a:extLst>
          </p:cNvPr>
          <p:cNvPicPr>
            <a:picLocks noChangeAspect="1"/>
          </p:cNvPicPr>
          <p:nvPr/>
        </p:nvPicPr>
        <p:blipFill>
          <a:blip r:embed="rId3">
            <a:extLst>
              <a:ext uri="{28A0092B-C50C-407E-A947-70E740481C1C}">
                <a14:useLocalDpi xmlns:a14="http://schemas.microsoft.com/office/drawing/2010/main" val="0"/>
              </a:ext>
            </a:extLst>
          </a:blip>
          <a:srcRect t="14391" b="8929"/>
          <a:stretch/>
        </p:blipFill>
        <p:spPr>
          <a:xfrm>
            <a:off x="838200" y="659645"/>
            <a:ext cx="7332276" cy="3752935"/>
          </a:xfrm>
          <a:prstGeom prst="rect">
            <a:avLst/>
          </a:prstGeom>
        </p:spPr>
      </p:pic>
      <p:pic>
        <p:nvPicPr>
          <p:cNvPr id="4" name="Picture 3">
            <a:extLst>
              <a:ext uri="{FF2B5EF4-FFF2-40B4-BE49-F238E27FC236}">
                <a16:creationId xmlns:a16="http://schemas.microsoft.com/office/drawing/2014/main" id="{51E33D16-5B8B-DB31-B157-79F8374D1597}"/>
              </a:ext>
            </a:extLst>
          </p:cNvPr>
          <p:cNvPicPr>
            <a:picLocks noChangeAspect="1"/>
          </p:cNvPicPr>
          <p:nvPr/>
        </p:nvPicPr>
        <p:blipFill>
          <a:blip r:embed="rId4"/>
          <a:stretch>
            <a:fillRect/>
          </a:stretch>
        </p:blipFill>
        <p:spPr>
          <a:xfrm>
            <a:off x="7014099" y="967818"/>
            <a:ext cx="4601465" cy="1086457"/>
          </a:xfrm>
          <a:prstGeom prst="rect">
            <a:avLst/>
          </a:prstGeom>
        </p:spPr>
      </p:pic>
      <p:pic>
        <p:nvPicPr>
          <p:cNvPr id="9" name="Picture 8">
            <a:extLst>
              <a:ext uri="{FF2B5EF4-FFF2-40B4-BE49-F238E27FC236}">
                <a16:creationId xmlns:a16="http://schemas.microsoft.com/office/drawing/2014/main" id="{1AD6E0A3-F180-4974-DD04-C1F327036AB0}"/>
              </a:ext>
            </a:extLst>
          </p:cNvPr>
          <p:cNvPicPr>
            <a:picLocks noChangeAspect="1"/>
          </p:cNvPicPr>
          <p:nvPr/>
        </p:nvPicPr>
        <p:blipFill>
          <a:blip r:embed="rId5"/>
          <a:stretch>
            <a:fillRect/>
          </a:stretch>
        </p:blipFill>
        <p:spPr>
          <a:xfrm>
            <a:off x="7040138" y="2246533"/>
            <a:ext cx="4601464" cy="2559315"/>
          </a:xfrm>
          <a:prstGeom prst="rect">
            <a:avLst/>
          </a:prstGeom>
        </p:spPr>
      </p:pic>
      <p:pic>
        <p:nvPicPr>
          <p:cNvPr id="11" name="Picture 10">
            <a:extLst>
              <a:ext uri="{FF2B5EF4-FFF2-40B4-BE49-F238E27FC236}">
                <a16:creationId xmlns:a16="http://schemas.microsoft.com/office/drawing/2014/main" id="{BA6775E7-561A-FD2A-95EB-4DBF48D74D54}"/>
              </a:ext>
            </a:extLst>
          </p:cNvPr>
          <p:cNvPicPr>
            <a:picLocks noChangeAspect="1"/>
          </p:cNvPicPr>
          <p:nvPr/>
        </p:nvPicPr>
        <p:blipFill>
          <a:blip r:embed="rId6"/>
          <a:stretch>
            <a:fillRect/>
          </a:stretch>
        </p:blipFill>
        <p:spPr>
          <a:xfrm>
            <a:off x="6943351" y="4722694"/>
            <a:ext cx="4617449" cy="1982787"/>
          </a:xfrm>
          <a:prstGeom prst="rect">
            <a:avLst/>
          </a:prstGeom>
        </p:spPr>
      </p:pic>
      <p:pic>
        <p:nvPicPr>
          <p:cNvPr id="14" name="Picture 13">
            <a:extLst>
              <a:ext uri="{FF2B5EF4-FFF2-40B4-BE49-F238E27FC236}">
                <a16:creationId xmlns:a16="http://schemas.microsoft.com/office/drawing/2014/main" id="{AA207D1E-307C-7471-EDFA-878A269482BD}"/>
              </a:ext>
            </a:extLst>
          </p:cNvPr>
          <p:cNvPicPr>
            <a:picLocks noChangeAspect="1"/>
          </p:cNvPicPr>
          <p:nvPr/>
        </p:nvPicPr>
        <p:blipFill>
          <a:blip r:embed="rId7"/>
          <a:stretch>
            <a:fillRect/>
          </a:stretch>
        </p:blipFill>
        <p:spPr>
          <a:xfrm>
            <a:off x="9078138" y="247076"/>
            <a:ext cx="814881" cy="527276"/>
          </a:xfrm>
          <a:prstGeom prst="rect">
            <a:avLst/>
          </a:prstGeom>
        </p:spPr>
      </p:pic>
      <p:pic>
        <p:nvPicPr>
          <p:cNvPr id="16" name="Picture 15">
            <a:extLst>
              <a:ext uri="{FF2B5EF4-FFF2-40B4-BE49-F238E27FC236}">
                <a16:creationId xmlns:a16="http://schemas.microsoft.com/office/drawing/2014/main" id="{7576906D-D77A-BD0C-B767-86F6366B075B}"/>
              </a:ext>
            </a:extLst>
          </p:cNvPr>
          <p:cNvPicPr>
            <a:picLocks noChangeAspect="1"/>
          </p:cNvPicPr>
          <p:nvPr/>
        </p:nvPicPr>
        <p:blipFill>
          <a:blip r:embed="rId8"/>
          <a:stretch>
            <a:fillRect/>
          </a:stretch>
        </p:blipFill>
        <p:spPr>
          <a:xfrm>
            <a:off x="336682" y="3716655"/>
            <a:ext cx="3771898" cy="3396851"/>
          </a:xfrm>
          <a:prstGeom prst="rect">
            <a:avLst/>
          </a:prstGeom>
        </p:spPr>
      </p:pic>
      <p:sp>
        <p:nvSpPr>
          <p:cNvPr id="18" name="TextBox 17">
            <a:extLst>
              <a:ext uri="{FF2B5EF4-FFF2-40B4-BE49-F238E27FC236}">
                <a16:creationId xmlns:a16="http://schemas.microsoft.com/office/drawing/2014/main" id="{9FCB2A8F-7E3D-097B-D257-7EE6865BA943}"/>
              </a:ext>
            </a:extLst>
          </p:cNvPr>
          <p:cNvSpPr txBox="1"/>
          <p:nvPr/>
        </p:nvSpPr>
        <p:spPr>
          <a:xfrm>
            <a:off x="1171505" y="107308"/>
            <a:ext cx="3771899" cy="923330"/>
          </a:xfrm>
          <a:prstGeom prst="rect">
            <a:avLst/>
          </a:prstGeom>
          <a:noFill/>
        </p:spPr>
        <p:txBody>
          <a:bodyPr wrap="square" rtlCol="0">
            <a:spAutoFit/>
          </a:bodyPr>
          <a:lstStyle/>
          <a:p>
            <a:pPr algn="ctr"/>
            <a:r>
              <a:rPr lang="en-US" b="1" dirty="0"/>
              <a:t>What other questions can be asked of the dataset?</a:t>
            </a:r>
          </a:p>
          <a:p>
            <a:pPr algn="ctr"/>
            <a:endParaRPr lang="en-US" b="1" dirty="0"/>
          </a:p>
        </p:txBody>
      </p:sp>
    </p:spTree>
    <p:extLst>
      <p:ext uri="{BB962C8B-B14F-4D97-AF65-F5344CB8AC3E}">
        <p14:creationId xmlns:p14="http://schemas.microsoft.com/office/powerpoint/2010/main" val="184992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6AD59-919F-2E59-109E-64F056ABA164}"/>
              </a:ext>
            </a:extLst>
          </p:cNvPr>
          <p:cNvPicPr>
            <a:picLocks noChangeAspect="1"/>
          </p:cNvPicPr>
          <p:nvPr/>
        </p:nvPicPr>
        <p:blipFill>
          <a:blip r:embed="rId3"/>
          <a:stretch>
            <a:fillRect/>
          </a:stretch>
        </p:blipFill>
        <p:spPr>
          <a:xfrm>
            <a:off x="402896" y="3114674"/>
            <a:ext cx="6445578" cy="1866901"/>
          </a:xfrm>
          <a:prstGeom prst="rect">
            <a:avLst/>
          </a:prstGeom>
        </p:spPr>
      </p:pic>
      <p:pic>
        <p:nvPicPr>
          <p:cNvPr id="5" name="Picture 4">
            <a:extLst>
              <a:ext uri="{FF2B5EF4-FFF2-40B4-BE49-F238E27FC236}">
                <a16:creationId xmlns:a16="http://schemas.microsoft.com/office/drawing/2014/main" id="{FC1A12F8-A5E2-EC76-61CF-2784F35CDA2C}"/>
              </a:ext>
            </a:extLst>
          </p:cNvPr>
          <p:cNvPicPr>
            <a:picLocks noChangeAspect="1"/>
          </p:cNvPicPr>
          <p:nvPr/>
        </p:nvPicPr>
        <p:blipFill>
          <a:blip r:embed="rId4"/>
          <a:stretch>
            <a:fillRect/>
          </a:stretch>
        </p:blipFill>
        <p:spPr>
          <a:xfrm>
            <a:off x="333374" y="223838"/>
            <a:ext cx="8524875" cy="271539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808FBD-5DC4-5E0E-9653-5F674C432D31}"/>
                  </a:ext>
                </a:extLst>
              </p14:cNvPr>
              <p14:cNvContentPartPr/>
              <p14:nvPr/>
            </p14:nvContentPartPr>
            <p14:xfrm>
              <a:off x="3324060" y="2771340"/>
              <a:ext cx="996120" cy="86400"/>
            </p14:xfrm>
          </p:contentPart>
        </mc:Choice>
        <mc:Fallback xmlns="">
          <p:pic>
            <p:nvPicPr>
              <p:cNvPr id="6" name="Ink 5">
                <a:extLst>
                  <a:ext uri="{FF2B5EF4-FFF2-40B4-BE49-F238E27FC236}">
                    <a16:creationId xmlns:a16="http://schemas.microsoft.com/office/drawing/2014/main" id="{C5808FBD-5DC4-5E0E-9653-5F674C432D31}"/>
                  </a:ext>
                </a:extLst>
              </p:cNvPr>
              <p:cNvPicPr/>
              <p:nvPr/>
            </p:nvPicPr>
            <p:blipFill>
              <a:blip r:embed="rId6"/>
              <a:stretch>
                <a:fillRect/>
              </a:stretch>
            </p:blipFill>
            <p:spPr>
              <a:xfrm>
                <a:off x="3270060" y="2663700"/>
                <a:ext cx="1103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ED9AA2-4E3C-C6F0-21F7-8A16B2D687D4}"/>
                  </a:ext>
                </a:extLst>
              </p14:cNvPr>
              <p14:cNvContentPartPr/>
              <p14:nvPr/>
            </p14:nvContentPartPr>
            <p14:xfrm>
              <a:off x="3363300" y="2694300"/>
              <a:ext cx="970920" cy="96480"/>
            </p14:xfrm>
          </p:contentPart>
        </mc:Choice>
        <mc:Fallback xmlns="">
          <p:pic>
            <p:nvPicPr>
              <p:cNvPr id="7" name="Ink 6">
                <a:extLst>
                  <a:ext uri="{FF2B5EF4-FFF2-40B4-BE49-F238E27FC236}">
                    <a16:creationId xmlns:a16="http://schemas.microsoft.com/office/drawing/2014/main" id="{11ED9AA2-4E3C-C6F0-21F7-8A16B2D687D4}"/>
                  </a:ext>
                </a:extLst>
              </p:cNvPr>
              <p:cNvPicPr/>
              <p:nvPr/>
            </p:nvPicPr>
            <p:blipFill>
              <a:blip r:embed="rId8"/>
              <a:stretch>
                <a:fillRect/>
              </a:stretch>
            </p:blipFill>
            <p:spPr>
              <a:xfrm>
                <a:off x="3309300" y="2586660"/>
                <a:ext cx="1078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D2BB61-C3CC-3778-9D87-82392E5FE248}"/>
                  </a:ext>
                </a:extLst>
              </p14:cNvPr>
              <p14:cNvContentPartPr/>
              <p14:nvPr/>
            </p14:nvContentPartPr>
            <p14:xfrm>
              <a:off x="3390660" y="2809860"/>
              <a:ext cx="685080" cy="88560"/>
            </p14:xfrm>
          </p:contentPart>
        </mc:Choice>
        <mc:Fallback xmlns="">
          <p:pic>
            <p:nvPicPr>
              <p:cNvPr id="8" name="Ink 7">
                <a:extLst>
                  <a:ext uri="{FF2B5EF4-FFF2-40B4-BE49-F238E27FC236}">
                    <a16:creationId xmlns:a16="http://schemas.microsoft.com/office/drawing/2014/main" id="{6DD2BB61-C3CC-3778-9D87-82392E5FE248}"/>
                  </a:ext>
                </a:extLst>
              </p:cNvPr>
              <p:cNvPicPr/>
              <p:nvPr/>
            </p:nvPicPr>
            <p:blipFill>
              <a:blip r:embed="rId10"/>
              <a:stretch>
                <a:fillRect/>
              </a:stretch>
            </p:blipFill>
            <p:spPr>
              <a:xfrm>
                <a:off x="3336660" y="2701860"/>
                <a:ext cx="792720" cy="304200"/>
              </a:xfrm>
              <a:prstGeom prst="rect">
                <a:avLst/>
              </a:prstGeom>
            </p:spPr>
          </p:pic>
        </mc:Fallback>
      </mc:AlternateContent>
      <p:pic>
        <p:nvPicPr>
          <p:cNvPr id="4" name="Picture 3">
            <a:extLst>
              <a:ext uri="{FF2B5EF4-FFF2-40B4-BE49-F238E27FC236}">
                <a16:creationId xmlns:a16="http://schemas.microsoft.com/office/drawing/2014/main" id="{0294F4DF-F5FA-9AB9-6489-43F7AF1964EE}"/>
              </a:ext>
            </a:extLst>
          </p:cNvPr>
          <p:cNvPicPr>
            <a:picLocks noChangeAspect="1"/>
          </p:cNvPicPr>
          <p:nvPr/>
        </p:nvPicPr>
        <p:blipFill>
          <a:blip r:embed="rId11"/>
          <a:stretch>
            <a:fillRect/>
          </a:stretch>
        </p:blipFill>
        <p:spPr>
          <a:xfrm>
            <a:off x="9517204" y="900747"/>
            <a:ext cx="1733639" cy="581055"/>
          </a:xfrm>
          <a:prstGeom prst="rect">
            <a:avLst/>
          </a:prstGeom>
        </p:spPr>
      </p:pic>
      <p:pic>
        <p:nvPicPr>
          <p:cNvPr id="10" name="Picture 9">
            <a:extLst>
              <a:ext uri="{FF2B5EF4-FFF2-40B4-BE49-F238E27FC236}">
                <a16:creationId xmlns:a16="http://schemas.microsoft.com/office/drawing/2014/main" id="{F77CB573-6DD7-2838-5003-103907224A92}"/>
              </a:ext>
            </a:extLst>
          </p:cNvPr>
          <p:cNvPicPr>
            <a:picLocks noChangeAspect="1"/>
          </p:cNvPicPr>
          <p:nvPr/>
        </p:nvPicPr>
        <p:blipFill>
          <a:blip r:embed="rId11"/>
          <a:stretch>
            <a:fillRect/>
          </a:stretch>
        </p:blipFill>
        <p:spPr>
          <a:xfrm>
            <a:off x="6768325" y="48392"/>
            <a:ext cx="4058077" cy="1360125"/>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6C7DCF61-7C3B-6434-E4E9-27BB5EA3E8B7}"/>
                  </a:ext>
                </a:extLst>
              </p14:cNvPr>
              <p14:cNvContentPartPr/>
              <p14:nvPr/>
            </p14:nvContentPartPr>
            <p14:xfrm>
              <a:off x="3803712" y="4035072"/>
              <a:ext cx="901080" cy="159480"/>
            </p14:xfrm>
          </p:contentPart>
        </mc:Choice>
        <mc:Fallback xmlns="">
          <p:pic>
            <p:nvPicPr>
              <p:cNvPr id="2" name="Ink 1">
                <a:extLst>
                  <a:ext uri="{FF2B5EF4-FFF2-40B4-BE49-F238E27FC236}">
                    <a16:creationId xmlns:a16="http://schemas.microsoft.com/office/drawing/2014/main" id="{6C7DCF61-7C3B-6434-E4E9-27BB5EA3E8B7}"/>
                  </a:ext>
                </a:extLst>
              </p:cNvPr>
              <p:cNvPicPr/>
              <p:nvPr/>
            </p:nvPicPr>
            <p:blipFill>
              <a:blip r:embed="rId13"/>
              <a:stretch>
                <a:fillRect/>
              </a:stretch>
            </p:blipFill>
            <p:spPr>
              <a:xfrm>
                <a:off x="3768072" y="3963432"/>
                <a:ext cx="9727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DDC89B7-9480-488C-BC1B-30E263E00C99}"/>
                  </a:ext>
                </a:extLst>
              </p14:cNvPr>
              <p14:cNvContentPartPr/>
              <p14:nvPr/>
            </p14:nvContentPartPr>
            <p14:xfrm>
              <a:off x="4010712" y="3953712"/>
              <a:ext cx="1705680" cy="95040"/>
            </p14:xfrm>
          </p:contentPart>
        </mc:Choice>
        <mc:Fallback xmlns="">
          <p:pic>
            <p:nvPicPr>
              <p:cNvPr id="9" name="Ink 8">
                <a:extLst>
                  <a:ext uri="{FF2B5EF4-FFF2-40B4-BE49-F238E27FC236}">
                    <a16:creationId xmlns:a16="http://schemas.microsoft.com/office/drawing/2014/main" id="{CDDC89B7-9480-488C-BC1B-30E263E00C99}"/>
                  </a:ext>
                </a:extLst>
              </p:cNvPr>
              <p:cNvPicPr/>
              <p:nvPr/>
            </p:nvPicPr>
            <p:blipFill>
              <a:blip r:embed="rId15"/>
              <a:stretch>
                <a:fillRect/>
              </a:stretch>
            </p:blipFill>
            <p:spPr>
              <a:xfrm>
                <a:off x="3974712" y="3882072"/>
                <a:ext cx="17773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DEA3EEE-9BFA-4C30-DB48-CF326C4C839A}"/>
                  </a:ext>
                </a:extLst>
              </p14:cNvPr>
              <p14:cNvContentPartPr/>
              <p14:nvPr/>
            </p14:nvContentPartPr>
            <p14:xfrm>
              <a:off x="4718112" y="4047672"/>
              <a:ext cx="969480" cy="111600"/>
            </p14:xfrm>
          </p:contentPart>
        </mc:Choice>
        <mc:Fallback xmlns="">
          <p:pic>
            <p:nvPicPr>
              <p:cNvPr id="11" name="Ink 10">
                <a:extLst>
                  <a:ext uri="{FF2B5EF4-FFF2-40B4-BE49-F238E27FC236}">
                    <a16:creationId xmlns:a16="http://schemas.microsoft.com/office/drawing/2014/main" id="{3DEA3EEE-9BFA-4C30-DB48-CF326C4C839A}"/>
                  </a:ext>
                </a:extLst>
              </p:cNvPr>
              <p:cNvPicPr/>
              <p:nvPr/>
            </p:nvPicPr>
            <p:blipFill>
              <a:blip r:embed="rId17"/>
              <a:stretch>
                <a:fillRect/>
              </a:stretch>
            </p:blipFill>
            <p:spPr>
              <a:xfrm>
                <a:off x="4682112" y="3975672"/>
                <a:ext cx="10411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BB74672-7B2B-75F8-AB9A-8D0726C4ABDF}"/>
                  </a:ext>
                </a:extLst>
              </p14:cNvPr>
              <p14:cNvContentPartPr/>
              <p14:nvPr/>
            </p14:nvContentPartPr>
            <p14:xfrm>
              <a:off x="4597512" y="4023912"/>
              <a:ext cx="962280" cy="83880"/>
            </p14:xfrm>
          </p:contentPart>
        </mc:Choice>
        <mc:Fallback xmlns="">
          <p:pic>
            <p:nvPicPr>
              <p:cNvPr id="12" name="Ink 11">
                <a:extLst>
                  <a:ext uri="{FF2B5EF4-FFF2-40B4-BE49-F238E27FC236}">
                    <a16:creationId xmlns:a16="http://schemas.microsoft.com/office/drawing/2014/main" id="{EBB74672-7B2B-75F8-AB9A-8D0726C4ABDF}"/>
                  </a:ext>
                </a:extLst>
              </p:cNvPr>
              <p:cNvPicPr/>
              <p:nvPr/>
            </p:nvPicPr>
            <p:blipFill>
              <a:blip r:embed="rId19"/>
              <a:stretch>
                <a:fillRect/>
              </a:stretch>
            </p:blipFill>
            <p:spPr>
              <a:xfrm>
                <a:off x="4561872" y="3952272"/>
                <a:ext cx="1033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5F80C5B-2FC4-0A02-F669-DEAD9AF6D40B}"/>
                  </a:ext>
                </a:extLst>
              </p14:cNvPr>
              <p14:cNvContentPartPr/>
              <p14:nvPr/>
            </p14:nvContentPartPr>
            <p14:xfrm>
              <a:off x="3949872" y="3949752"/>
              <a:ext cx="658800" cy="98280"/>
            </p14:xfrm>
          </p:contentPart>
        </mc:Choice>
        <mc:Fallback xmlns="">
          <p:pic>
            <p:nvPicPr>
              <p:cNvPr id="14" name="Ink 13">
                <a:extLst>
                  <a:ext uri="{FF2B5EF4-FFF2-40B4-BE49-F238E27FC236}">
                    <a16:creationId xmlns:a16="http://schemas.microsoft.com/office/drawing/2014/main" id="{35F80C5B-2FC4-0A02-F669-DEAD9AF6D40B}"/>
                  </a:ext>
                </a:extLst>
              </p:cNvPr>
              <p:cNvPicPr/>
              <p:nvPr/>
            </p:nvPicPr>
            <p:blipFill>
              <a:blip r:embed="rId21"/>
              <a:stretch>
                <a:fillRect/>
              </a:stretch>
            </p:blipFill>
            <p:spPr>
              <a:xfrm>
                <a:off x="3913872" y="3877752"/>
                <a:ext cx="730440" cy="241920"/>
              </a:xfrm>
              <a:prstGeom prst="rect">
                <a:avLst/>
              </a:prstGeom>
            </p:spPr>
          </p:pic>
        </mc:Fallback>
      </mc:AlternateContent>
    </p:spTree>
    <p:extLst>
      <p:ext uri="{BB962C8B-B14F-4D97-AF65-F5344CB8AC3E}">
        <p14:creationId xmlns:p14="http://schemas.microsoft.com/office/powerpoint/2010/main" val="283926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0B698-08C1-C4A5-690C-6C1863760C36}"/>
              </a:ext>
            </a:extLst>
          </p:cNvPr>
          <p:cNvPicPr>
            <a:picLocks noChangeAspect="1"/>
          </p:cNvPicPr>
          <p:nvPr/>
        </p:nvPicPr>
        <p:blipFill>
          <a:blip r:embed="rId3"/>
          <a:stretch>
            <a:fillRect/>
          </a:stretch>
        </p:blipFill>
        <p:spPr>
          <a:xfrm>
            <a:off x="0" y="996704"/>
            <a:ext cx="12147182" cy="4949976"/>
          </a:xfrm>
          <a:prstGeom prst="rect">
            <a:avLst/>
          </a:prstGeom>
          <a:ln w="228600" cap="sq" cmpd="thickThin">
            <a:solidFill>
              <a:srgbClr val="000000"/>
            </a:solidFill>
            <a:prstDash val="solid"/>
            <a:miter lim="800000"/>
          </a:ln>
          <a:effectLst>
            <a:innerShdw blurRad="76200">
              <a:srgbClr val="000000"/>
            </a:inn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BAC58-092A-9CA8-C2AD-9755F6BF3B06}"/>
              </a:ext>
            </a:extLst>
          </p:cNvPr>
          <p:cNvPicPr>
            <a:picLocks noChangeAspect="1"/>
          </p:cNvPicPr>
          <p:nvPr/>
        </p:nvPicPr>
        <p:blipFill>
          <a:blip r:embed="rId4"/>
          <a:stretch>
            <a:fillRect/>
          </a:stretch>
        </p:blipFill>
        <p:spPr>
          <a:xfrm>
            <a:off x="8595360" y="686932"/>
            <a:ext cx="3305175" cy="1838325"/>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43D51123-610D-E365-FD0B-2D29A93EB249}"/>
              </a:ext>
            </a:extLst>
          </p:cNvPr>
          <p:cNvPicPr>
            <a:picLocks noChangeAspect="1"/>
          </p:cNvPicPr>
          <p:nvPr/>
        </p:nvPicPr>
        <p:blipFill>
          <a:blip r:embed="rId5"/>
          <a:stretch>
            <a:fillRect/>
          </a:stretch>
        </p:blipFill>
        <p:spPr>
          <a:xfrm>
            <a:off x="2219134" y="5459591"/>
            <a:ext cx="6376226" cy="571500"/>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9282E03A-F37C-AD9A-CE6C-AD6381237E23}"/>
                  </a:ext>
                </a:extLst>
              </p14:cNvPr>
              <p14:cNvContentPartPr/>
              <p14:nvPr/>
            </p14:nvContentPartPr>
            <p14:xfrm>
              <a:off x="8692368" y="1828272"/>
              <a:ext cx="695520" cy="73800"/>
            </p14:xfrm>
          </p:contentPart>
        </mc:Choice>
        <mc:Fallback xmlns="">
          <p:pic>
            <p:nvPicPr>
              <p:cNvPr id="23" name="Ink 22">
                <a:extLst>
                  <a:ext uri="{FF2B5EF4-FFF2-40B4-BE49-F238E27FC236}">
                    <a16:creationId xmlns:a16="http://schemas.microsoft.com/office/drawing/2014/main" id="{9282E03A-F37C-AD9A-CE6C-AD6381237E23}"/>
                  </a:ext>
                </a:extLst>
              </p:cNvPr>
              <p:cNvPicPr/>
              <p:nvPr/>
            </p:nvPicPr>
            <p:blipFill>
              <a:blip r:embed="rId8"/>
              <a:stretch>
                <a:fillRect/>
              </a:stretch>
            </p:blipFill>
            <p:spPr>
              <a:xfrm>
                <a:off x="8656368" y="1756272"/>
                <a:ext cx="767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73F81D0-A45F-A9EC-AD7C-5E9873ED9983}"/>
                  </a:ext>
                </a:extLst>
              </p14:cNvPr>
              <p14:cNvContentPartPr/>
              <p14:nvPr/>
            </p14:nvContentPartPr>
            <p14:xfrm>
              <a:off x="11204448" y="1836192"/>
              <a:ext cx="434160" cy="30600"/>
            </p14:xfrm>
          </p:contentPart>
        </mc:Choice>
        <mc:Fallback xmlns="">
          <p:pic>
            <p:nvPicPr>
              <p:cNvPr id="24" name="Ink 23">
                <a:extLst>
                  <a:ext uri="{FF2B5EF4-FFF2-40B4-BE49-F238E27FC236}">
                    <a16:creationId xmlns:a16="http://schemas.microsoft.com/office/drawing/2014/main" id="{773F81D0-A45F-A9EC-AD7C-5E9873ED9983}"/>
                  </a:ext>
                </a:extLst>
              </p:cNvPr>
              <p:cNvPicPr/>
              <p:nvPr/>
            </p:nvPicPr>
            <p:blipFill>
              <a:blip r:embed="rId10"/>
              <a:stretch>
                <a:fillRect/>
              </a:stretch>
            </p:blipFill>
            <p:spPr>
              <a:xfrm>
                <a:off x="11168448" y="1764192"/>
                <a:ext cx="505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0ACF49F4-4E7B-AB66-985E-C2FA4DB7A894}"/>
                  </a:ext>
                </a:extLst>
              </p14:cNvPr>
              <p14:cNvContentPartPr/>
              <p14:nvPr/>
            </p14:nvContentPartPr>
            <p14:xfrm>
              <a:off x="6436968" y="6022632"/>
              <a:ext cx="281520" cy="720"/>
            </p14:xfrm>
          </p:contentPart>
        </mc:Choice>
        <mc:Fallback xmlns="">
          <p:pic>
            <p:nvPicPr>
              <p:cNvPr id="29" name="Ink 28">
                <a:extLst>
                  <a:ext uri="{FF2B5EF4-FFF2-40B4-BE49-F238E27FC236}">
                    <a16:creationId xmlns:a16="http://schemas.microsoft.com/office/drawing/2014/main" id="{0ACF49F4-4E7B-AB66-985E-C2FA4DB7A894}"/>
                  </a:ext>
                </a:extLst>
              </p:cNvPr>
              <p:cNvPicPr/>
              <p:nvPr/>
            </p:nvPicPr>
            <p:blipFill>
              <a:blip r:embed="rId16"/>
              <a:stretch>
                <a:fillRect/>
              </a:stretch>
            </p:blipFill>
            <p:spPr>
              <a:xfrm>
                <a:off x="6400968" y="5878632"/>
                <a:ext cx="35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E028194-51D2-87F5-935E-0DE4E457D71B}"/>
                  </a:ext>
                </a:extLst>
              </p14:cNvPr>
              <p14:cNvContentPartPr/>
              <p14:nvPr/>
            </p14:nvContentPartPr>
            <p14:xfrm>
              <a:off x="8692368" y="1828272"/>
              <a:ext cx="671040" cy="24840"/>
            </p14:xfrm>
          </p:contentPart>
        </mc:Choice>
        <mc:Fallback xmlns="">
          <p:pic>
            <p:nvPicPr>
              <p:cNvPr id="31" name="Ink 30">
                <a:extLst>
                  <a:ext uri="{FF2B5EF4-FFF2-40B4-BE49-F238E27FC236}">
                    <a16:creationId xmlns:a16="http://schemas.microsoft.com/office/drawing/2014/main" id="{7E028194-51D2-87F5-935E-0DE4E457D71B}"/>
                  </a:ext>
                </a:extLst>
              </p:cNvPr>
              <p:cNvPicPr/>
              <p:nvPr/>
            </p:nvPicPr>
            <p:blipFill>
              <a:blip r:embed="rId18"/>
              <a:stretch>
                <a:fillRect/>
              </a:stretch>
            </p:blipFill>
            <p:spPr>
              <a:xfrm>
                <a:off x="8656368" y="1756272"/>
                <a:ext cx="742680" cy="168480"/>
              </a:xfrm>
              <a:prstGeom prst="rect">
                <a:avLst/>
              </a:prstGeom>
            </p:spPr>
          </p:pic>
        </mc:Fallback>
      </mc:AlternateContent>
    </p:spTree>
    <p:extLst>
      <p:ext uri="{BB962C8B-B14F-4D97-AF65-F5344CB8AC3E}">
        <p14:creationId xmlns:p14="http://schemas.microsoft.com/office/powerpoint/2010/main" val="246342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ign on a gate&#10;&#10;AI-generated content may be incorrect.">
            <a:extLst>
              <a:ext uri="{FF2B5EF4-FFF2-40B4-BE49-F238E27FC236}">
                <a16:creationId xmlns:a16="http://schemas.microsoft.com/office/drawing/2014/main" id="{E41605FF-2CBE-0AA5-FE26-23C6CA837F78}"/>
              </a:ext>
            </a:extLst>
          </p:cNvPr>
          <p:cNvPicPr>
            <a:picLocks noChangeAspect="1"/>
          </p:cNvPicPr>
          <p:nvPr/>
        </p:nvPicPr>
        <p:blipFill>
          <a:blip r:embed="rId2"/>
          <a:stretch>
            <a:fillRect/>
          </a:stretch>
        </p:blipFill>
        <p:spPr>
          <a:xfrm>
            <a:off x="1210632" y="1123527"/>
            <a:ext cx="3102491" cy="2063157"/>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ign for a house&#10;&#10;AI-generated content may be incorrect.">
            <a:extLst>
              <a:ext uri="{FF2B5EF4-FFF2-40B4-BE49-F238E27FC236}">
                <a16:creationId xmlns:a16="http://schemas.microsoft.com/office/drawing/2014/main" id="{DDF83A14-B1B9-2B4A-11C7-39B923C83D7A}"/>
              </a:ext>
            </a:extLst>
          </p:cNvPr>
          <p:cNvPicPr>
            <a:picLocks noChangeAspect="1"/>
          </p:cNvPicPr>
          <p:nvPr/>
        </p:nvPicPr>
        <p:blipFill>
          <a:blip r:embed="rId3"/>
          <a:stretch>
            <a:fillRect/>
          </a:stretch>
        </p:blipFill>
        <p:spPr>
          <a:xfrm>
            <a:off x="1398538" y="3671316"/>
            <a:ext cx="2740178" cy="2057011"/>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731E50-B91B-9A4E-4E2F-2D5897BD51F4}"/>
              </a:ext>
            </a:extLst>
          </p:cNvPr>
          <p:cNvPicPr>
            <a:picLocks noChangeAspect="1"/>
          </p:cNvPicPr>
          <p:nvPr/>
        </p:nvPicPr>
        <p:blipFill>
          <a:blip r:embed="rId4"/>
          <a:stretch>
            <a:fillRect/>
          </a:stretch>
        </p:blipFill>
        <p:spPr>
          <a:xfrm>
            <a:off x="5269993" y="1123527"/>
            <a:ext cx="5781675" cy="4429125"/>
          </a:xfrm>
          <a:prstGeom prst="rect">
            <a:avLst/>
          </a:prstGeom>
        </p:spPr>
      </p:pic>
      <p:sp>
        <p:nvSpPr>
          <p:cNvPr id="4" name="TextBox 3">
            <a:extLst>
              <a:ext uri="{FF2B5EF4-FFF2-40B4-BE49-F238E27FC236}">
                <a16:creationId xmlns:a16="http://schemas.microsoft.com/office/drawing/2014/main" id="{89E797A2-FC1F-55BE-6C66-21E29FDE5596}"/>
              </a:ext>
            </a:extLst>
          </p:cNvPr>
          <p:cNvSpPr txBox="1"/>
          <p:nvPr/>
        </p:nvSpPr>
        <p:spPr>
          <a:xfrm>
            <a:off x="2463799" y="297130"/>
            <a:ext cx="7776168" cy="369332"/>
          </a:xfrm>
          <a:prstGeom prst="rect">
            <a:avLst/>
          </a:prstGeom>
          <a:noFill/>
        </p:spPr>
        <p:txBody>
          <a:bodyPr wrap="none" rtlCol="0">
            <a:spAutoFit/>
          </a:bodyPr>
          <a:lstStyle/>
          <a:p>
            <a:r>
              <a:rPr lang="en-US" b="1" dirty="0"/>
              <a:t>“Instant Buyer” owned property Counts in Florida as of January 1</a:t>
            </a:r>
            <a:r>
              <a:rPr lang="en-US" b="1" baseline="30000" dirty="0"/>
              <a:t>st</a:t>
            </a:r>
            <a:r>
              <a:rPr lang="en-US" b="1" dirty="0"/>
              <a:t> of each year</a:t>
            </a:r>
          </a:p>
        </p:txBody>
      </p:sp>
    </p:spTree>
    <p:extLst>
      <p:ext uri="{BB962C8B-B14F-4D97-AF65-F5344CB8AC3E}">
        <p14:creationId xmlns:p14="http://schemas.microsoft.com/office/powerpoint/2010/main" val="36768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330FF-1A55-2812-D1B8-1EC1D39E6390}"/>
              </a:ext>
            </a:extLst>
          </p:cNvPr>
          <p:cNvPicPr>
            <a:picLocks noChangeAspect="1"/>
          </p:cNvPicPr>
          <p:nvPr/>
        </p:nvPicPr>
        <p:blipFill>
          <a:blip r:embed="rId3"/>
          <a:stretch>
            <a:fillRect/>
          </a:stretch>
        </p:blipFill>
        <p:spPr>
          <a:xfrm>
            <a:off x="-30194" y="1330081"/>
            <a:ext cx="6982464" cy="3679101"/>
          </a:xfrm>
          <a:prstGeom prst="rect">
            <a:avLst/>
          </a:prstGeom>
        </p:spPr>
      </p:pic>
      <p:pic>
        <p:nvPicPr>
          <p:cNvPr id="7" name="Picture 6">
            <a:extLst>
              <a:ext uri="{FF2B5EF4-FFF2-40B4-BE49-F238E27FC236}">
                <a16:creationId xmlns:a16="http://schemas.microsoft.com/office/drawing/2014/main" id="{9502A551-0551-F8C9-0FF8-69E93D8B57E7}"/>
              </a:ext>
            </a:extLst>
          </p:cNvPr>
          <p:cNvPicPr>
            <a:picLocks noChangeAspect="1"/>
          </p:cNvPicPr>
          <p:nvPr/>
        </p:nvPicPr>
        <p:blipFill>
          <a:blip r:embed="rId4"/>
          <a:stretch>
            <a:fillRect/>
          </a:stretch>
        </p:blipFill>
        <p:spPr>
          <a:xfrm>
            <a:off x="0" y="0"/>
            <a:ext cx="6589099" cy="1202065"/>
          </a:xfrm>
          <a:prstGeom prst="rect">
            <a:avLst/>
          </a:prstGeom>
        </p:spPr>
      </p:pic>
      <p:pic>
        <p:nvPicPr>
          <p:cNvPr id="22" name="Picture 21">
            <a:extLst>
              <a:ext uri="{FF2B5EF4-FFF2-40B4-BE49-F238E27FC236}">
                <a16:creationId xmlns:a16="http://schemas.microsoft.com/office/drawing/2014/main" id="{0A81CFEC-5C80-1FF8-8A8F-1EB5250E39B0}"/>
              </a:ext>
            </a:extLst>
          </p:cNvPr>
          <p:cNvPicPr>
            <a:picLocks noChangeAspect="1"/>
          </p:cNvPicPr>
          <p:nvPr/>
        </p:nvPicPr>
        <p:blipFill>
          <a:blip r:embed="rId5"/>
          <a:stretch>
            <a:fillRect/>
          </a:stretch>
        </p:blipFill>
        <p:spPr>
          <a:xfrm>
            <a:off x="-72737" y="5009182"/>
            <a:ext cx="3533775" cy="181927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DB5C114-7E24-5D3E-29C4-3AD3B75F0798}"/>
                  </a:ext>
                </a:extLst>
              </p14:cNvPr>
              <p14:cNvContentPartPr/>
              <p14:nvPr/>
            </p14:nvContentPartPr>
            <p14:xfrm>
              <a:off x="72816" y="5851992"/>
              <a:ext cx="649800" cy="105120"/>
            </p14:xfrm>
          </p:contentPart>
        </mc:Choice>
        <mc:Fallback xmlns="">
          <p:pic>
            <p:nvPicPr>
              <p:cNvPr id="23" name="Ink 22">
                <a:extLst>
                  <a:ext uri="{FF2B5EF4-FFF2-40B4-BE49-F238E27FC236}">
                    <a16:creationId xmlns:a16="http://schemas.microsoft.com/office/drawing/2014/main" id="{FDB5C114-7E24-5D3E-29C4-3AD3B75F0798}"/>
                  </a:ext>
                </a:extLst>
              </p:cNvPr>
              <p:cNvPicPr/>
              <p:nvPr/>
            </p:nvPicPr>
            <p:blipFill>
              <a:blip r:embed="rId7"/>
              <a:stretch>
                <a:fillRect/>
              </a:stretch>
            </p:blipFill>
            <p:spPr>
              <a:xfrm>
                <a:off x="37176" y="5780352"/>
                <a:ext cx="721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DBE14AD-8176-B593-70CF-646268926A7F}"/>
                  </a:ext>
                </a:extLst>
              </p14:cNvPr>
              <p14:cNvContentPartPr/>
              <p14:nvPr/>
            </p14:nvContentPartPr>
            <p14:xfrm flipH="1">
              <a:off x="72816" y="6193272"/>
              <a:ext cx="671040" cy="48960"/>
            </p14:xfrm>
          </p:contentPart>
        </mc:Choice>
        <mc:Fallback xmlns="">
          <p:pic>
            <p:nvPicPr>
              <p:cNvPr id="25" name="Ink 24">
                <a:extLst>
                  <a:ext uri="{FF2B5EF4-FFF2-40B4-BE49-F238E27FC236}">
                    <a16:creationId xmlns:a16="http://schemas.microsoft.com/office/drawing/2014/main" id="{1DBE14AD-8176-B593-70CF-646268926A7F}"/>
                  </a:ext>
                </a:extLst>
              </p:cNvPr>
              <p:cNvPicPr/>
              <p:nvPr/>
            </p:nvPicPr>
            <p:blipFill>
              <a:blip r:embed="rId9"/>
              <a:stretch>
                <a:fillRect/>
              </a:stretch>
            </p:blipFill>
            <p:spPr>
              <a:xfrm flipH="1">
                <a:off x="37157" y="-3598728"/>
                <a:ext cx="742718" cy="19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AC6E9358-2662-70BF-F88B-C711CA298DB1}"/>
                  </a:ext>
                </a:extLst>
              </p14:cNvPr>
              <p14:cNvContentPartPr/>
              <p14:nvPr/>
            </p14:nvContentPartPr>
            <p14:xfrm>
              <a:off x="1633272" y="5864232"/>
              <a:ext cx="593640" cy="360"/>
            </p14:xfrm>
          </p:contentPart>
        </mc:Choice>
        <mc:Fallback xmlns="">
          <p:pic>
            <p:nvPicPr>
              <p:cNvPr id="26" name="Ink 25">
                <a:extLst>
                  <a:ext uri="{FF2B5EF4-FFF2-40B4-BE49-F238E27FC236}">
                    <a16:creationId xmlns:a16="http://schemas.microsoft.com/office/drawing/2014/main" id="{AC6E9358-2662-70BF-F88B-C711CA298DB1}"/>
                  </a:ext>
                </a:extLst>
              </p:cNvPr>
              <p:cNvPicPr/>
              <p:nvPr/>
            </p:nvPicPr>
            <p:blipFill>
              <a:blip r:embed="rId11"/>
              <a:stretch>
                <a:fillRect/>
              </a:stretch>
            </p:blipFill>
            <p:spPr>
              <a:xfrm>
                <a:off x="1597632" y="5792232"/>
                <a:ext cx="66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99C5374-2423-418E-2BD7-C86DE0CEEB27}"/>
                  </a:ext>
                </a:extLst>
              </p14:cNvPr>
              <p14:cNvContentPartPr/>
              <p14:nvPr/>
            </p14:nvContentPartPr>
            <p14:xfrm>
              <a:off x="1657752" y="6155832"/>
              <a:ext cx="572040" cy="13320"/>
            </p14:xfrm>
          </p:contentPart>
        </mc:Choice>
        <mc:Fallback xmlns="">
          <p:pic>
            <p:nvPicPr>
              <p:cNvPr id="27" name="Ink 26">
                <a:extLst>
                  <a:ext uri="{FF2B5EF4-FFF2-40B4-BE49-F238E27FC236}">
                    <a16:creationId xmlns:a16="http://schemas.microsoft.com/office/drawing/2014/main" id="{199C5374-2423-418E-2BD7-C86DE0CEEB27}"/>
                  </a:ext>
                </a:extLst>
              </p:cNvPr>
              <p:cNvPicPr/>
              <p:nvPr/>
            </p:nvPicPr>
            <p:blipFill>
              <a:blip r:embed="rId13"/>
              <a:stretch>
                <a:fillRect/>
              </a:stretch>
            </p:blipFill>
            <p:spPr>
              <a:xfrm>
                <a:off x="1622112" y="6083832"/>
                <a:ext cx="643680" cy="156960"/>
              </a:xfrm>
              <a:prstGeom prst="rect">
                <a:avLst/>
              </a:prstGeom>
            </p:spPr>
          </p:pic>
        </mc:Fallback>
      </mc:AlternateContent>
      <p:pic>
        <p:nvPicPr>
          <p:cNvPr id="29" name="Picture 28">
            <a:extLst>
              <a:ext uri="{FF2B5EF4-FFF2-40B4-BE49-F238E27FC236}">
                <a16:creationId xmlns:a16="http://schemas.microsoft.com/office/drawing/2014/main" id="{D2F05FAE-D4AE-53C4-DBF4-8082CD383E27}"/>
              </a:ext>
            </a:extLst>
          </p:cNvPr>
          <p:cNvPicPr>
            <a:picLocks noChangeAspect="1"/>
          </p:cNvPicPr>
          <p:nvPr/>
        </p:nvPicPr>
        <p:blipFill>
          <a:blip r:embed="rId14"/>
          <a:stretch>
            <a:fillRect/>
          </a:stretch>
        </p:blipFill>
        <p:spPr>
          <a:xfrm>
            <a:off x="5191527" y="3344000"/>
            <a:ext cx="6829252" cy="3330364"/>
          </a:xfrm>
          <a:prstGeom prst="rect">
            <a:avLst/>
          </a:prstGeom>
        </p:spPr>
      </p:pic>
      <p:sp>
        <p:nvSpPr>
          <p:cNvPr id="32" name="TextBox 31">
            <a:extLst>
              <a:ext uri="{FF2B5EF4-FFF2-40B4-BE49-F238E27FC236}">
                <a16:creationId xmlns:a16="http://schemas.microsoft.com/office/drawing/2014/main" id="{418575F4-5608-306E-A464-09C2A500692F}"/>
              </a:ext>
            </a:extLst>
          </p:cNvPr>
          <p:cNvSpPr txBox="1"/>
          <p:nvPr/>
        </p:nvSpPr>
        <p:spPr>
          <a:xfrm>
            <a:off x="8692896" y="2846465"/>
            <a:ext cx="3499104" cy="646331"/>
          </a:xfrm>
          <a:prstGeom prst="rect">
            <a:avLst/>
          </a:prstGeom>
          <a:noFill/>
        </p:spPr>
        <p:txBody>
          <a:bodyPr wrap="square" rtlCol="0">
            <a:spAutoFit/>
          </a:bodyPr>
          <a:lstStyle/>
          <a:p>
            <a:pPr algn="ctr"/>
            <a:r>
              <a:rPr lang="en-US" b="1" dirty="0"/>
              <a:t>Google Street View Nov 2022</a:t>
            </a:r>
          </a:p>
          <a:p>
            <a:endParaRPr lang="en-US" b="1" dirty="0"/>
          </a:p>
        </p:txBody>
      </p:sp>
      <p:sp>
        <p:nvSpPr>
          <p:cNvPr id="2" name="TextBox 1">
            <a:extLst>
              <a:ext uri="{FF2B5EF4-FFF2-40B4-BE49-F238E27FC236}">
                <a16:creationId xmlns:a16="http://schemas.microsoft.com/office/drawing/2014/main" id="{9FD611E6-A00D-448B-FF37-D58C552202A2}"/>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Profit</a:t>
            </a:r>
          </a:p>
        </p:txBody>
      </p:sp>
    </p:spTree>
    <p:extLst>
      <p:ext uri="{BB962C8B-B14F-4D97-AF65-F5344CB8AC3E}">
        <p14:creationId xmlns:p14="http://schemas.microsoft.com/office/powerpoint/2010/main" val="1765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11A4B-843C-69B5-616B-80BE9BEAAAAA}"/>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Loss</a:t>
            </a:r>
          </a:p>
        </p:txBody>
      </p:sp>
      <p:pic>
        <p:nvPicPr>
          <p:cNvPr id="4" name="Picture 3">
            <a:extLst>
              <a:ext uri="{FF2B5EF4-FFF2-40B4-BE49-F238E27FC236}">
                <a16:creationId xmlns:a16="http://schemas.microsoft.com/office/drawing/2014/main" id="{873F4104-2AFA-16F1-326B-B27157F5205A}"/>
              </a:ext>
            </a:extLst>
          </p:cNvPr>
          <p:cNvPicPr>
            <a:picLocks noChangeAspect="1"/>
          </p:cNvPicPr>
          <p:nvPr/>
        </p:nvPicPr>
        <p:blipFill>
          <a:blip r:embed="rId2"/>
          <a:stretch>
            <a:fillRect/>
          </a:stretch>
        </p:blipFill>
        <p:spPr>
          <a:xfrm>
            <a:off x="144399" y="137541"/>
            <a:ext cx="6939153" cy="2279829"/>
          </a:xfrm>
          <a:prstGeom prst="rect">
            <a:avLst/>
          </a:prstGeom>
        </p:spPr>
      </p:pic>
      <p:pic>
        <p:nvPicPr>
          <p:cNvPr id="6" name="Picture 5">
            <a:extLst>
              <a:ext uri="{FF2B5EF4-FFF2-40B4-BE49-F238E27FC236}">
                <a16:creationId xmlns:a16="http://schemas.microsoft.com/office/drawing/2014/main" id="{9B0D39DE-E468-AC6B-7F6E-164C3E187311}"/>
              </a:ext>
            </a:extLst>
          </p:cNvPr>
          <p:cNvPicPr>
            <a:picLocks noChangeAspect="1"/>
          </p:cNvPicPr>
          <p:nvPr/>
        </p:nvPicPr>
        <p:blipFill>
          <a:blip r:embed="rId3"/>
          <a:stretch>
            <a:fillRect/>
          </a:stretch>
        </p:blipFill>
        <p:spPr>
          <a:xfrm>
            <a:off x="5669279" y="2600845"/>
            <a:ext cx="6311641" cy="3105011"/>
          </a:xfrm>
          <a:prstGeom prst="rect">
            <a:avLst/>
          </a:prstGeom>
        </p:spPr>
      </p:pic>
      <p:pic>
        <p:nvPicPr>
          <p:cNvPr id="10" name="Picture 9">
            <a:extLst>
              <a:ext uri="{FF2B5EF4-FFF2-40B4-BE49-F238E27FC236}">
                <a16:creationId xmlns:a16="http://schemas.microsoft.com/office/drawing/2014/main" id="{04AF6B74-E054-AA1A-B711-C9B44F60F1C7}"/>
              </a:ext>
            </a:extLst>
          </p:cNvPr>
          <p:cNvPicPr>
            <a:picLocks noChangeAspect="1"/>
          </p:cNvPicPr>
          <p:nvPr/>
        </p:nvPicPr>
        <p:blipFill>
          <a:blip r:embed="rId4"/>
          <a:stretch>
            <a:fillRect/>
          </a:stretch>
        </p:blipFill>
        <p:spPr>
          <a:xfrm>
            <a:off x="0" y="2551687"/>
            <a:ext cx="5528310" cy="29461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8BEAE12-F855-AE5B-3C5A-6F83FBDA232F}"/>
                  </a:ext>
                </a:extLst>
              </p14:cNvPr>
              <p14:cNvContentPartPr/>
              <p14:nvPr/>
            </p14:nvContentPartPr>
            <p14:xfrm>
              <a:off x="145536" y="3291312"/>
              <a:ext cx="671400" cy="12960"/>
            </p14:xfrm>
          </p:contentPart>
        </mc:Choice>
        <mc:Fallback xmlns="">
          <p:pic>
            <p:nvPicPr>
              <p:cNvPr id="12" name="Ink 11">
                <a:extLst>
                  <a:ext uri="{FF2B5EF4-FFF2-40B4-BE49-F238E27FC236}">
                    <a16:creationId xmlns:a16="http://schemas.microsoft.com/office/drawing/2014/main" id="{88BEAE12-F855-AE5B-3C5A-6F83FBDA232F}"/>
                  </a:ext>
                </a:extLst>
              </p:cNvPr>
              <p:cNvPicPr/>
              <p:nvPr/>
            </p:nvPicPr>
            <p:blipFill>
              <a:blip r:embed="rId6"/>
              <a:stretch>
                <a:fillRect/>
              </a:stretch>
            </p:blipFill>
            <p:spPr>
              <a:xfrm>
                <a:off x="109536" y="3219312"/>
                <a:ext cx="743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3A54EE2-A190-7243-EB56-4F9965524BCD}"/>
                  </a:ext>
                </a:extLst>
              </p14:cNvPr>
              <p14:cNvContentPartPr/>
              <p14:nvPr/>
            </p14:nvContentPartPr>
            <p14:xfrm>
              <a:off x="121632" y="3740592"/>
              <a:ext cx="669600" cy="14760"/>
            </p14:xfrm>
          </p:contentPart>
        </mc:Choice>
        <mc:Fallback xmlns="">
          <p:pic>
            <p:nvPicPr>
              <p:cNvPr id="13" name="Ink 12">
                <a:extLst>
                  <a:ext uri="{FF2B5EF4-FFF2-40B4-BE49-F238E27FC236}">
                    <a16:creationId xmlns:a16="http://schemas.microsoft.com/office/drawing/2014/main" id="{13A54EE2-A190-7243-EB56-4F9965524BCD}"/>
                  </a:ext>
                </a:extLst>
              </p:cNvPr>
              <p:cNvPicPr/>
              <p:nvPr/>
            </p:nvPicPr>
            <p:blipFill>
              <a:blip r:embed="rId8"/>
              <a:stretch>
                <a:fillRect/>
              </a:stretch>
            </p:blipFill>
            <p:spPr>
              <a:xfrm>
                <a:off x="85632" y="3668952"/>
                <a:ext cx="741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D0FA733-A234-0ECD-3A57-04B096C8A9FA}"/>
                  </a:ext>
                </a:extLst>
              </p14:cNvPr>
              <p14:cNvContentPartPr/>
              <p14:nvPr/>
            </p14:nvContentPartPr>
            <p14:xfrm>
              <a:off x="1023792" y="3242712"/>
              <a:ext cx="474480" cy="37800"/>
            </p14:xfrm>
          </p:contentPart>
        </mc:Choice>
        <mc:Fallback xmlns="">
          <p:pic>
            <p:nvPicPr>
              <p:cNvPr id="14" name="Ink 13">
                <a:extLst>
                  <a:ext uri="{FF2B5EF4-FFF2-40B4-BE49-F238E27FC236}">
                    <a16:creationId xmlns:a16="http://schemas.microsoft.com/office/drawing/2014/main" id="{BD0FA733-A234-0ECD-3A57-04B096C8A9FA}"/>
                  </a:ext>
                </a:extLst>
              </p:cNvPr>
              <p:cNvPicPr/>
              <p:nvPr/>
            </p:nvPicPr>
            <p:blipFill>
              <a:blip r:embed="rId10"/>
              <a:stretch>
                <a:fillRect/>
              </a:stretch>
            </p:blipFill>
            <p:spPr>
              <a:xfrm>
                <a:off x="987792" y="3170712"/>
                <a:ext cx="54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FCA31B8-EE02-3061-1EE9-BE604AF7EB7C}"/>
                  </a:ext>
                </a:extLst>
              </p14:cNvPr>
              <p14:cNvContentPartPr/>
              <p14:nvPr/>
            </p14:nvContentPartPr>
            <p14:xfrm>
              <a:off x="974832" y="3779472"/>
              <a:ext cx="524880" cy="360"/>
            </p14:xfrm>
          </p:contentPart>
        </mc:Choice>
        <mc:Fallback xmlns="">
          <p:pic>
            <p:nvPicPr>
              <p:cNvPr id="16" name="Ink 15">
                <a:extLst>
                  <a:ext uri="{FF2B5EF4-FFF2-40B4-BE49-F238E27FC236}">
                    <a16:creationId xmlns:a16="http://schemas.microsoft.com/office/drawing/2014/main" id="{BFCA31B8-EE02-3061-1EE9-BE604AF7EB7C}"/>
                  </a:ext>
                </a:extLst>
              </p:cNvPr>
              <p:cNvPicPr/>
              <p:nvPr/>
            </p:nvPicPr>
            <p:blipFill>
              <a:blip r:embed="rId12"/>
              <a:stretch>
                <a:fillRect/>
              </a:stretch>
            </p:blipFill>
            <p:spPr>
              <a:xfrm>
                <a:off x="938832" y="3707472"/>
                <a:ext cx="596520" cy="144000"/>
              </a:xfrm>
              <a:prstGeom prst="rect">
                <a:avLst/>
              </a:prstGeom>
            </p:spPr>
          </p:pic>
        </mc:Fallback>
      </mc:AlternateContent>
      <p:sp>
        <p:nvSpPr>
          <p:cNvPr id="17" name="TextBox 16">
            <a:extLst>
              <a:ext uri="{FF2B5EF4-FFF2-40B4-BE49-F238E27FC236}">
                <a16:creationId xmlns:a16="http://schemas.microsoft.com/office/drawing/2014/main" id="{C06C5234-56C1-DF57-05FE-0BE7BD950AEF}"/>
              </a:ext>
            </a:extLst>
          </p:cNvPr>
          <p:cNvSpPr txBox="1"/>
          <p:nvPr/>
        </p:nvSpPr>
        <p:spPr>
          <a:xfrm>
            <a:off x="8314944" y="2185942"/>
            <a:ext cx="3499104" cy="646331"/>
          </a:xfrm>
          <a:prstGeom prst="rect">
            <a:avLst/>
          </a:prstGeom>
          <a:noFill/>
        </p:spPr>
        <p:txBody>
          <a:bodyPr wrap="square" rtlCol="0">
            <a:spAutoFit/>
          </a:bodyPr>
          <a:lstStyle/>
          <a:p>
            <a:pPr algn="ctr"/>
            <a:r>
              <a:rPr lang="en-US" b="1" dirty="0"/>
              <a:t>Google Street View May 2019</a:t>
            </a:r>
          </a:p>
          <a:p>
            <a:endParaRPr lang="en-US" b="1" dirty="0"/>
          </a:p>
        </p:txBody>
      </p:sp>
    </p:spTree>
    <p:extLst>
      <p:ext uri="{BB962C8B-B14F-4D97-AF65-F5344CB8AC3E}">
        <p14:creationId xmlns:p14="http://schemas.microsoft.com/office/powerpoint/2010/main" val="194614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2A25B2-BB28-E9D9-9DA9-D5E07010F49D}"/>
              </a:ext>
            </a:extLst>
          </p:cNvPr>
          <p:cNvPicPr>
            <a:picLocks noChangeAspect="1"/>
          </p:cNvPicPr>
          <p:nvPr/>
        </p:nvPicPr>
        <p:blipFill>
          <a:blip r:embed="rId2"/>
          <a:stretch>
            <a:fillRect/>
          </a:stretch>
        </p:blipFill>
        <p:spPr>
          <a:xfrm>
            <a:off x="669376" y="643466"/>
            <a:ext cx="7567085" cy="4559167"/>
          </a:xfrm>
          <a:prstGeom prst="rect">
            <a:avLst/>
          </a:prstGeom>
        </p:spPr>
      </p:pic>
      <p:pic>
        <p:nvPicPr>
          <p:cNvPr id="6" name="Picture 5">
            <a:extLst>
              <a:ext uri="{FF2B5EF4-FFF2-40B4-BE49-F238E27FC236}">
                <a16:creationId xmlns:a16="http://schemas.microsoft.com/office/drawing/2014/main" id="{BC745840-4F0F-FDC4-4D15-6C7D6EB079A6}"/>
              </a:ext>
            </a:extLst>
          </p:cNvPr>
          <p:cNvPicPr>
            <a:picLocks noChangeAspect="1"/>
          </p:cNvPicPr>
          <p:nvPr/>
        </p:nvPicPr>
        <p:blipFill>
          <a:blip r:embed="rId3"/>
          <a:stretch>
            <a:fillRect/>
          </a:stretch>
        </p:blipFill>
        <p:spPr>
          <a:xfrm>
            <a:off x="9277863" y="707661"/>
            <a:ext cx="2270670" cy="1092221"/>
          </a:xfrm>
          <a:prstGeom prst="rect">
            <a:avLst/>
          </a:prstGeom>
        </p:spPr>
      </p:pic>
      <p:pic>
        <p:nvPicPr>
          <p:cNvPr id="4" name="Picture 3">
            <a:extLst>
              <a:ext uri="{FF2B5EF4-FFF2-40B4-BE49-F238E27FC236}">
                <a16:creationId xmlns:a16="http://schemas.microsoft.com/office/drawing/2014/main" id="{A43FFE14-B0DD-B5C2-ACC3-DF8319A04B9A}"/>
              </a:ext>
            </a:extLst>
          </p:cNvPr>
          <p:cNvPicPr>
            <a:picLocks noChangeAspect="1"/>
          </p:cNvPicPr>
          <p:nvPr/>
        </p:nvPicPr>
        <p:blipFill>
          <a:blip r:embed="rId4"/>
          <a:stretch>
            <a:fillRect/>
          </a:stretch>
        </p:blipFill>
        <p:spPr>
          <a:xfrm>
            <a:off x="8766046" y="1757210"/>
            <a:ext cx="2359153" cy="457200"/>
          </a:xfrm>
          <a:prstGeom prst="rect">
            <a:avLst/>
          </a:prstGeom>
        </p:spPr>
      </p:pic>
      <p:pic>
        <p:nvPicPr>
          <p:cNvPr id="2" name="Picture 1">
            <a:extLst>
              <a:ext uri="{FF2B5EF4-FFF2-40B4-BE49-F238E27FC236}">
                <a16:creationId xmlns:a16="http://schemas.microsoft.com/office/drawing/2014/main" id="{FB6B3F3B-200E-DA54-505E-4F5C9EBE09A6}"/>
              </a:ext>
            </a:extLst>
          </p:cNvPr>
          <p:cNvPicPr>
            <a:picLocks noChangeAspect="1"/>
          </p:cNvPicPr>
          <p:nvPr/>
        </p:nvPicPr>
        <p:blipFill>
          <a:blip r:embed="rId5"/>
          <a:stretch>
            <a:fillRect/>
          </a:stretch>
        </p:blipFill>
        <p:spPr>
          <a:xfrm>
            <a:off x="637108" y="5111335"/>
            <a:ext cx="7599353" cy="1205040"/>
          </a:xfrm>
          <a:prstGeom prst="rect">
            <a:avLst/>
          </a:prstGeom>
        </p:spPr>
      </p:pic>
    </p:spTree>
    <p:extLst>
      <p:ext uri="{BB962C8B-B14F-4D97-AF65-F5344CB8AC3E}">
        <p14:creationId xmlns:p14="http://schemas.microsoft.com/office/powerpoint/2010/main" val="107764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5032239-AD1B-EDFB-32FA-5D71BA5A5248}"/>
              </a:ext>
            </a:extLst>
          </p:cNvPr>
          <p:cNvPicPr>
            <a:picLocks noChangeAspect="1"/>
          </p:cNvPicPr>
          <p:nvPr/>
        </p:nvPicPr>
        <p:blipFill>
          <a:blip r:embed="rId2"/>
          <a:srcRect t="4679"/>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349DA95D-0A53-92D0-6E1A-407717478CEE}"/>
              </a:ext>
            </a:extLst>
          </p:cNvPr>
          <p:cNvPicPr>
            <a:picLocks noChangeAspect="1"/>
          </p:cNvPicPr>
          <p:nvPr/>
        </p:nvPicPr>
        <p:blipFill>
          <a:blip r:embed="rId3"/>
          <a:stretch>
            <a:fillRect/>
          </a:stretch>
        </p:blipFill>
        <p:spPr>
          <a:xfrm>
            <a:off x="1499616" y="5684216"/>
            <a:ext cx="8909077" cy="892117"/>
          </a:xfrm>
          <a:prstGeom prst="rect">
            <a:avLst/>
          </a:prstGeom>
        </p:spPr>
      </p:pic>
    </p:spTree>
    <p:extLst>
      <p:ext uri="{BB962C8B-B14F-4D97-AF65-F5344CB8AC3E}">
        <p14:creationId xmlns:p14="http://schemas.microsoft.com/office/powerpoint/2010/main" val="1364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63AD2-5EFB-F4B5-F5CF-AB8F7957FE86}"/>
              </a:ext>
            </a:extLst>
          </p:cNvPr>
          <p:cNvPicPr>
            <a:picLocks noChangeAspect="1"/>
          </p:cNvPicPr>
          <p:nvPr/>
        </p:nvPicPr>
        <p:blipFill>
          <a:blip r:embed="rId2"/>
          <a:stretch>
            <a:fillRect/>
          </a:stretch>
        </p:blipFill>
        <p:spPr>
          <a:xfrm>
            <a:off x="1334406" y="643467"/>
            <a:ext cx="95231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611790-8466-4658-866C-307038E86DD1}"/>
              </a:ext>
            </a:extLst>
          </p:cNvPr>
          <p:cNvSpPr txBox="1"/>
          <p:nvPr/>
        </p:nvSpPr>
        <p:spPr>
          <a:xfrm>
            <a:off x="1334406" y="6115501"/>
            <a:ext cx="9406746" cy="369332"/>
          </a:xfrm>
          <a:prstGeom prst="rect">
            <a:avLst/>
          </a:prstGeom>
          <a:noFill/>
        </p:spPr>
        <p:txBody>
          <a:bodyPr wrap="square" rtlCol="0">
            <a:spAutoFit/>
          </a:bodyPr>
          <a:lstStyle/>
          <a:p>
            <a:r>
              <a:rPr lang="en-US" b="1" dirty="0"/>
              <a:t>* Sale price increases below 3.5% were classified as losses to reflect financing and closing costs</a:t>
            </a:r>
          </a:p>
        </p:txBody>
      </p:sp>
      <p:pic>
        <p:nvPicPr>
          <p:cNvPr id="5" name="Picture 4">
            <a:extLst>
              <a:ext uri="{FF2B5EF4-FFF2-40B4-BE49-F238E27FC236}">
                <a16:creationId xmlns:a16="http://schemas.microsoft.com/office/drawing/2014/main" id="{330AB249-CE14-2165-655E-1A38788BEB5E}"/>
              </a:ext>
            </a:extLst>
          </p:cNvPr>
          <p:cNvPicPr>
            <a:picLocks noChangeAspect="1"/>
          </p:cNvPicPr>
          <p:nvPr/>
        </p:nvPicPr>
        <p:blipFill>
          <a:blip r:embed="rId3"/>
          <a:stretch>
            <a:fillRect/>
          </a:stretch>
        </p:blipFill>
        <p:spPr>
          <a:xfrm>
            <a:off x="5581225" y="4759"/>
            <a:ext cx="1029550" cy="816626"/>
          </a:xfrm>
          <a:prstGeom prst="rect">
            <a:avLst/>
          </a:prstGeom>
        </p:spPr>
      </p:pic>
    </p:spTree>
    <p:extLst>
      <p:ext uri="{BB962C8B-B14F-4D97-AF65-F5344CB8AC3E}">
        <p14:creationId xmlns:p14="http://schemas.microsoft.com/office/powerpoint/2010/main" val="275523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B4784-4949-1D13-8509-AE5230F4FCBE}"/>
              </a:ext>
            </a:extLst>
          </p:cNvPr>
          <p:cNvPicPr>
            <a:picLocks noChangeAspect="1"/>
          </p:cNvPicPr>
          <p:nvPr/>
        </p:nvPicPr>
        <p:blipFill>
          <a:blip r:embed="rId2"/>
          <a:stretch>
            <a:fillRect/>
          </a:stretch>
        </p:blipFill>
        <p:spPr>
          <a:xfrm>
            <a:off x="8341805" y="444817"/>
            <a:ext cx="1801940" cy="847725"/>
          </a:xfrm>
          <a:prstGeom prst="rect">
            <a:avLst/>
          </a:prstGeom>
        </p:spPr>
      </p:pic>
      <p:pic>
        <p:nvPicPr>
          <p:cNvPr id="5" name="Picture 4">
            <a:extLst>
              <a:ext uri="{FF2B5EF4-FFF2-40B4-BE49-F238E27FC236}">
                <a16:creationId xmlns:a16="http://schemas.microsoft.com/office/drawing/2014/main" id="{AA479C0A-3210-B7DA-3265-067714F7BD14}"/>
              </a:ext>
            </a:extLst>
          </p:cNvPr>
          <p:cNvPicPr>
            <a:picLocks noChangeAspect="1"/>
          </p:cNvPicPr>
          <p:nvPr/>
        </p:nvPicPr>
        <p:blipFill>
          <a:blip r:embed="rId2"/>
          <a:stretch>
            <a:fillRect/>
          </a:stretch>
        </p:blipFill>
        <p:spPr>
          <a:xfrm>
            <a:off x="8341805" y="3913441"/>
            <a:ext cx="2021396" cy="847725"/>
          </a:xfrm>
          <a:prstGeom prst="rect">
            <a:avLst/>
          </a:prstGeom>
        </p:spPr>
      </p:pic>
      <p:pic>
        <p:nvPicPr>
          <p:cNvPr id="6" name="Picture 5">
            <a:extLst>
              <a:ext uri="{FF2B5EF4-FFF2-40B4-BE49-F238E27FC236}">
                <a16:creationId xmlns:a16="http://schemas.microsoft.com/office/drawing/2014/main" id="{529112D6-0274-5EFC-DC7B-3448166F366B}"/>
              </a:ext>
            </a:extLst>
          </p:cNvPr>
          <p:cNvPicPr>
            <a:picLocks noChangeAspect="1"/>
          </p:cNvPicPr>
          <p:nvPr/>
        </p:nvPicPr>
        <p:blipFill>
          <a:blip r:embed="rId2"/>
          <a:stretch>
            <a:fillRect/>
          </a:stretch>
        </p:blipFill>
        <p:spPr>
          <a:xfrm>
            <a:off x="3714022" y="444817"/>
            <a:ext cx="1801940" cy="847725"/>
          </a:xfrm>
          <a:prstGeom prst="rect">
            <a:avLst/>
          </a:prstGeom>
        </p:spPr>
      </p:pic>
      <p:pic>
        <p:nvPicPr>
          <p:cNvPr id="8" name="Picture 7">
            <a:extLst>
              <a:ext uri="{FF2B5EF4-FFF2-40B4-BE49-F238E27FC236}">
                <a16:creationId xmlns:a16="http://schemas.microsoft.com/office/drawing/2014/main" id="{53388BED-6C70-026F-3333-F3C43BF3EE65}"/>
              </a:ext>
            </a:extLst>
          </p:cNvPr>
          <p:cNvPicPr>
            <a:picLocks noChangeAspect="1"/>
          </p:cNvPicPr>
          <p:nvPr/>
        </p:nvPicPr>
        <p:blipFill>
          <a:blip r:embed="rId3"/>
          <a:stretch>
            <a:fillRect/>
          </a:stretch>
        </p:blipFill>
        <p:spPr>
          <a:xfrm>
            <a:off x="1457288" y="0"/>
            <a:ext cx="9277424" cy="6858000"/>
          </a:xfrm>
          <a:prstGeom prst="rect">
            <a:avLst/>
          </a:prstGeom>
        </p:spPr>
      </p:pic>
      <p:sp>
        <p:nvSpPr>
          <p:cNvPr id="7" name="TextBox 6">
            <a:extLst>
              <a:ext uri="{FF2B5EF4-FFF2-40B4-BE49-F238E27FC236}">
                <a16:creationId xmlns:a16="http://schemas.microsoft.com/office/drawing/2014/main" id="{3080F2E6-59AB-E9A7-A853-660DB4107B36}"/>
              </a:ext>
            </a:extLst>
          </p:cNvPr>
          <p:cNvSpPr txBox="1"/>
          <p:nvPr/>
        </p:nvSpPr>
        <p:spPr>
          <a:xfrm>
            <a:off x="0" y="2366433"/>
            <a:ext cx="1499623" cy="707886"/>
          </a:xfrm>
          <a:prstGeom prst="rect">
            <a:avLst/>
          </a:prstGeom>
          <a:noFill/>
        </p:spPr>
        <p:txBody>
          <a:bodyPr wrap="square" rtlCol="0">
            <a:spAutoFit/>
          </a:bodyPr>
          <a:lstStyle/>
          <a:p>
            <a:pPr algn="ctr"/>
            <a:r>
              <a:rPr lang="en-US" sz="2000" b="1" dirty="0"/>
              <a:t>Normalizing Data</a:t>
            </a:r>
          </a:p>
        </p:txBody>
      </p:sp>
    </p:spTree>
    <p:extLst>
      <p:ext uri="{BB962C8B-B14F-4D97-AF65-F5344CB8AC3E}">
        <p14:creationId xmlns:p14="http://schemas.microsoft.com/office/powerpoint/2010/main" val="363104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027FFA-B5DD-E5D7-CD83-C1FB03D4F862}"/>
                  </a:ext>
                </a:extLst>
              </p14:cNvPr>
              <p14:cNvContentPartPr/>
              <p14:nvPr/>
            </p14:nvContentPartPr>
            <p14:xfrm>
              <a:off x="8375496" y="682392"/>
              <a:ext cx="360" cy="360"/>
            </p14:xfrm>
          </p:contentPart>
        </mc:Choice>
        <mc:Fallback xmlns="">
          <p:pic>
            <p:nvPicPr>
              <p:cNvPr id="4" name="Ink 3">
                <a:extLst>
                  <a:ext uri="{FF2B5EF4-FFF2-40B4-BE49-F238E27FC236}">
                    <a16:creationId xmlns:a16="http://schemas.microsoft.com/office/drawing/2014/main" id="{7B027FFA-B5DD-E5D7-CD83-C1FB03D4F862}"/>
                  </a:ext>
                </a:extLst>
              </p:cNvPr>
              <p:cNvPicPr/>
              <p:nvPr/>
            </p:nvPicPr>
            <p:blipFill>
              <a:blip r:embed="rId3"/>
              <a:stretch>
                <a:fillRect/>
              </a:stretch>
            </p:blipFill>
            <p:spPr>
              <a:xfrm>
                <a:off x="8369376" y="676272"/>
                <a:ext cx="12600" cy="12600"/>
              </a:xfrm>
              <a:prstGeom prst="rect">
                <a:avLst/>
              </a:prstGeom>
            </p:spPr>
          </p:pic>
        </mc:Fallback>
      </mc:AlternateContent>
      <p:pic>
        <p:nvPicPr>
          <p:cNvPr id="8" name="Picture 7">
            <a:extLst>
              <a:ext uri="{FF2B5EF4-FFF2-40B4-BE49-F238E27FC236}">
                <a16:creationId xmlns:a16="http://schemas.microsoft.com/office/drawing/2014/main" id="{E6375AB6-F206-9A8F-1A21-3B4748A8EADD}"/>
              </a:ext>
            </a:extLst>
          </p:cNvPr>
          <p:cNvPicPr>
            <a:picLocks noChangeAspect="1"/>
          </p:cNvPicPr>
          <p:nvPr/>
        </p:nvPicPr>
        <p:blipFill>
          <a:blip r:embed="rId4"/>
          <a:stretch>
            <a:fillRect/>
          </a:stretch>
        </p:blipFill>
        <p:spPr>
          <a:xfrm>
            <a:off x="168274" y="152400"/>
            <a:ext cx="11971390" cy="6210299"/>
          </a:xfrm>
          <a:prstGeom prst="rect">
            <a:avLst/>
          </a:prstGeom>
        </p:spPr>
      </p:pic>
      <p:pic>
        <p:nvPicPr>
          <p:cNvPr id="11" name="Picture 10">
            <a:extLst>
              <a:ext uri="{FF2B5EF4-FFF2-40B4-BE49-F238E27FC236}">
                <a16:creationId xmlns:a16="http://schemas.microsoft.com/office/drawing/2014/main" id="{7195F771-7577-DB9B-25E3-36529325EB6A}"/>
              </a:ext>
            </a:extLst>
          </p:cNvPr>
          <p:cNvPicPr>
            <a:picLocks noChangeAspect="1"/>
          </p:cNvPicPr>
          <p:nvPr/>
        </p:nvPicPr>
        <p:blipFill>
          <a:blip r:embed="rId5"/>
          <a:stretch>
            <a:fillRect/>
          </a:stretch>
        </p:blipFill>
        <p:spPr>
          <a:xfrm>
            <a:off x="0" y="0"/>
            <a:ext cx="676275" cy="342901"/>
          </a:xfrm>
          <a:prstGeom prst="rect">
            <a:avLst/>
          </a:prstGeom>
        </p:spPr>
      </p:pic>
    </p:spTree>
    <p:extLst>
      <p:ext uri="{BB962C8B-B14F-4D97-AF65-F5344CB8AC3E}">
        <p14:creationId xmlns:p14="http://schemas.microsoft.com/office/powerpoint/2010/main" val="168335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7272C-65CE-23A4-43C8-1C4ACAC97BC4}"/>
              </a:ext>
            </a:extLst>
          </p:cNvPr>
          <p:cNvSpPr txBox="1"/>
          <p:nvPr/>
        </p:nvSpPr>
        <p:spPr>
          <a:xfrm>
            <a:off x="161925" y="209550"/>
            <a:ext cx="10668000" cy="6294031"/>
          </a:xfrm>
          <a:prstGeom prst="rect">
            <a:avLst/>
          </a:prstGeom>
          <a:noFill/>
        </p:spPr>
        <p:txBody>
          <a:bodyPr wrap="square">
            <a:spAutoFit/>
          </a:bodyPr>
          <a:lstStyle/>
          <a:p>
            <a:r>
              <a:rPr lang="en-US" sz="2500" b="1" dirty="0"/>
              <a:t>Data Preparation</a:t>
            </a:r>
          </a:p>
          <a:p>
            <a:endParaRPr lang="en-US" dirty="0"/>
          </a:p>
          <a:p>
            <a:r>
              <a:rPr lang="en-US" b="1" dirty="0"/>
              <a:t>Dataset Dimensions:</a:t>
            </a:r>
          </a:p>
          <a:p>
            <a:endParaRPr lang="en-US" dirty="0"/>
          </a:p>
          <a:p>
            <a:r>
              <a:rPr lang="en-US" b="1" dirty="0"/>
              <a:t>FDOR</a:t>
            </a:r>
          </a:p>
          <a:p>
            <a:r>
              <a:rPr lang="en-US" dirty="0"/>
              <a:t>123 Columns</a:t>
            </a:r>
          </a:p>
          <a:p>
            <a:r>
              <a:rPr lang="en-US" dirty="0"/>
              <a:t>38,506 rows</a:t>
            </a:r>
          </a:p>
          <a:p>
            <a:endParaRPr lang="en-US" dirty="0"/>
          </a:p>
          <a:p>
            <a:r>
              <a:rPr lang="en-US" b="1" dirty="0"/>
              <a:t>OUR DATASET</a:t>
            </a:r>
          </a:p>
          <a:p>
            <a:r>
              <a:rPr lang="en-US" dirty="0"/>
              <a:t>16 columns</a:t>
            </a:r>
          </a:p>
          <a:p>
            <a:r>
              <a:rPr lang="en-US" dirty="0"/>
              <a:t>38,506 rows</a:t>
            </a:r>
          </a:p>
          <a:p>
            <a:endParaRPr lang="en-US" dirty="0"/>
          </a:p>
          <a:p>
            <a:r>
              <a:rPr lang="en-US" b="1" dirty="0"/>
              <a:t>Train/Test Split:</a:t>
            </a:r>
            <a:endParaRPr lang="en-US" dirty="0"/>
          </a:p>
          <a:p>
            <a:r>
              <a:rPr lang="en-US" dirty="0"/>
              <a:t>70% Training Set: 26,954 rows</a:t>
            </a:r>
          </a:p>
          <a:p>
            <a:r>
              <a:rPr lang="en-US" dirty="0"/>
              <a:t>30% Test Set: rows: 11,552 rows</a:t>
            </a:r>
          </a:p>
          <a:p>
            <a:endParaRPr lang="en-US" b="1" dirty="0"/>
          </a:p>
          <a:p>
            <a:endParaRPr lang="en-US" b="1" dirty="0"/>
          </a:p>
          <a:p>
            <a:endParaRPr lang="en-US" b="1" dirty="0"/>
          </a:p>
          <a:p>
            <a:endParaRPr lang="en-US" b="1" dirty="0"/>
          </a:p>
          <a:p>
            <a:endParaRPr lang="en-US" b="1" dirty="0"/>
          </a:p>
          <a:p>
            <a:endParaRPr lang="en-US" b="1" dirty="0"/>
          </a:p>
          <a:p>
            <a:endParaRPr lang="en-US" dirty="0"/>
          </a:p>
        </p:txBody>
      </p:sp>
      <p:sp>
        <p:nvSpPr>
          <p:cNvPr id="5" name="TextBox 4">
            <a:extLst>
              <a:ext uri="{FF2B5EF4-FFF2-40B4-BE49-F238E27FC236}">
                <a16:creationId xmlns:a16="http://schemas.microsoft.com/office/drawing/2014/main" id="{BD165AC9-5A37-3EF1-2B92-56A40DC199FF}"/>
              </a:ext>
            </a:extLst>
          </p:cNvPr>
          <p:cNvSpPr txBox="1"/>
          <p:nvPr/>
        </p:nvSpPr>
        <p:spPr>
          <a:xfrm>
            <a:off x="7424928" y="209550"/>
            <a:ext cx="2814901" cy="369332"/>
          </a:xfrm>
          <a:prstGeom prst="rect">
            <a:avLst/>
          </a:prstGeom>
          <a:noFill/>
        </p:spPr>
        <p:txBody>
          <a:bodyPr wrap="square" rtlCol="0">
            <a:spAutoFit/>
          </a:bodyPr>
          <a:lstStyle/>
          <a:p>
            <a:r>
              <a:rPr lang="en-US" b="1" dirty="0"/>
              <a:t>Multicollinearity Reduction</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1D4C248-069B-5AAC-1EFA-849F495E8F2E}"/>
                  </a:ext>
                </a:extLst>
              </p14:cNvPr>
              <p14:cNvContentPartPr/>
              <p14:nvPr/>
            </p14:nvContentPartPr>
            <p14:xfrm>
              <a:off x="6851472" y="2364672"/>
              <a:ext cx="190440" cy="18000"/>
            </p14:xfrm>
          </p:contentPart>
        </mc:Choice>
        <mc:Fallback xmlns="">
          <p:pic>
            <p:nvPicPr>
              <p:cNvPr id="11" name="Ink 10">
                <a:extLst>
                  <a:ext uri="{FF2B5EF4-FFF2-40B4-BE49-F238E27FC236}">
                    <a16:creationId xmlns:a16="http://schemas.microsoft.com/office/drawing/2014/main" id="{01D4C248-069B-5AAC-1EFA-849F495E8F2E}"/>
                  </a:ext>
                </a:extLst>
              </p:cNvPr>
              <p:cNvPicPr/>
              <p:nvPr/>
            </p:nvPicPr>
            <p:blipFill>
              <a:blip r:embed="rId5"/>
              <a:stretch>
                <a:fillRect/>
              </a:stretch>
            </p:blipFill>
            <p:spPr>
              <a:xfrm>
                <a:off x="6815832" y="2293032"/>
                <a:ext cx="262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3EE52D0-B95D-F530-BFCC-911A9B10329A}"/>
                  </a:ext>
                </a:extLst>
              </p14:cNvPr>
              <p14:cNvContentPartPr/>
              <p14:nvPr/>
            </p14:nvContentPartPr>
            <p14:xfrm>
              <a:off x="9497472" y="5400912"/>
              <a:ext cx="585720" cy="61200"/>
            </p14:xfrm>
          </p:contentPart>
        </mc:Choice>
        <mc:Fallback xmlns="">
          <p:pic>
            <p:nvPicPr>
              <p:cNvPr id="15" name="Ink 14">
                <a:extLst>
                  <a:ext uri="{FF2B5EF4-FFF2-40B4-BE49-F238E27FC236}">
                    <a16:creationId xmlns:a16="http://schemas.microsoft.com/office/drawing/2014/main" id="{63EE52D0-B95D-F530-BFCC-911A9B10329A}"/>
                  </a:ext>
                </a:extLst>
              </p:cNvPr>
              <p:cNvPicPr/>
              <p:nvPr/>
            </p:nvPicPr>
            <p:blipFill>
              <a:blip r:embed="rId7"/>
              <a:stretch>
                <a:fillRect/>
              </a:stretch>
            </p:blipFill>
            <p:spPr>
              <a:xfrm>
                <a:off x="9461472" y="5328912"/>
                <a:ext cx="65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232A660-96CA-4CE3-3330-DF9745F96D85}"/>
                  </a:ext>
                </a:extLst>
              </p14:cNvPr>
              <p14:cNvContentPartPr/>
              <p14:nvPr/>
            </p14:nvContentPartPr>
            <p14:xfrm>
              <a:off x="9497472" y="5339712"/>
              <a:ext cx="512280" cy="73800"/>
            </p14:xfrm>
          </p:contentPart>
        </mc:Choice>
        <mc:Fallback xmlns="">
          <p:pic>
            <p:nvPicPr>
              <p:cNvPr id="17" name="Ink 16">
                <a:extLst>
                  <a:ext uri="{FF2B5EF4-FFF2-40B4-BE49-F238E27FC236}">
                    <a16:creationId xmlns:a16="http://schemas.microsoft.com/office/drawing/2014/main" id="{B232A660-96CA-4CE3-3330-DF9745F96D85}"/>
                  </a:ext>
                </a:extLst>
              </p:cNvPr>
              <p:cNvPicPr/>
              <p:nvPr/>
            </p:nvPicPr>
            <p:blipFill>
              <a:blip r:embed="rId9"/>
              <a:stretch>
                <a:fillRect/>
              </a:stretch>
            </p:blipFill>
            <p:spPr>
              <a:xfrm>
                <a:off x="9461472" y="5267712"/>
                <a:ext cx="583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EE927F6-A3D5-667B-8129-72237154F677}"/>
                  </a:ext>
                </a:extLst>
              </p14:cNvPr>
              <p14:cNvContentPartPr/>
              <p14:nvPr/>
            </p14:nvContentPartPr>
            <p14:xfrm rot="-6593473">
              <a:off x="6738006" y="2418954"/>
              <a:ext cx="306132" cy="44076"/>
            </p14:xfrm>
          </p:contentPart>
        </mc:Choice>
        <mc:Fallback xmlns="">
          <p:pic>
            <p:nvPicPr>
              <p:cNvPr id="19" name="Ink 18">
                <a:extLst>
                  <a:ext uri="{FF2B5EF4-FFF2-40B4-BE49-F238E27FC236}">
                    <a16:creationId xmlns:a16="http://schemas.microsoft.com/office/drawing/2014/main" id="{BEE927F6-A3D5-667B-8129-72237154F677}"/>
                  </a:ext>
                </a:extLst>
              </p:cNvPr>
              <p:cNvPicPr/>
              <p:nvPr/>
            </p:nvPicPr>
            <p:blipFill>
              <a:blip r:embed="rId11"/>
              <a:stretch>
                <a:fillRect/>
              </a:stretch>
            </p:blipFill>
            <p:spPr>
              <a:xfrm rot="-6593473">
                <a:off x="6701990" y="2346698"/>
                <a:ext cx="377803" cy="188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3AE4C57-7883-526F-FF77-1F90FE21D3D7}"/>
                  </a:ext>
                </a:extLst>
              </p14:cNvPr>
              <p14:cNvContentPartPr/>
              <p14:nvPr/>
            </p14:nvContentPartPr>
            <p14:xfrm>
              <a:off x="7034712" y="2428392"/>
              <a:ext cx="12600" cy="22320"/>
            </p14:xfrm>
          </p:contentPart>
        </mc:Choice>
        <mc:Fallback xmlns="">
          <p:pic>
            <p:nvPicPr>
              <p:cNvPr id="20" name="Ink 19">
                <a:extLst>
                  <a:ext uri="{FF2B5EF4-FFF2-40B4-BE49-F238E27FC236}">
                    <a16:creationId xmlns:a16="http://schemas.microsoft.com/office/drawing/2014/main" id="{03AE4C57-7883-526F-FF77-1F90FE21D3D7}"/>
                  </a:ext>
                </a:extLst>
              </p:cNvPr>
              <p:cNvPicPr/>
              <p:nvPr/>
            </p:nvPicPr>
            <p:blipFill>
              <a:blip r:embed="rId13"/>
              <a:stretch>
                <a:fillRect/>
              </a:stretch>
            </p:blipFill>
            <p:spPr>
              <a:xfrm>
                <a:off x="6998712" y="2356752"/>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E8AF9DF4-B9F4-1FDD-5809-1354367B4DE2}"/>
                  </a:ext>
                </a:extLst>
              </p14:cNvPr>
              <p14:cNvContentPartPr/>
              <p14:nvPr/>
            </p14:nvContentPartPr>
            <p14:xfrm>
              <a:off x="6784512" y="2239032"/>
              <a:ext cx="262800" cy="174960"/>
            </p14:xfrm>
          </p:contentPart>
        </mc:Choice>
        <mc:Fallback xmlns="">
          <p:pic>
            <p:nvPicPr>
              <p:cNvPr id="21" name="Ink 20">
                <a:extLst>
                  <a:ext uri="{FF2B5EF4-FFF2-40B4-BE49-F238E27FC236}">
                    <a16:creationId xmlns:a16="http://schemas.microsoft.com/office/drawing/2014/main" id="{E8AF9DF4-B9F4-1FDD-5809-1354367B4DE2}"/>
                  </a:ext>
                </a:extLst>
              </p:cNvPr>
              <p:cNvPicPr/>
              <p:nvPr/>
            </p:nvPicPr>
            <p:blipFill>
              <a:blip r:embed="rId15"/>
              <a:stretch>
                <a:fillRect/>
              </a:stretch>
            </p:blipFill>
            <p:spPr>
              <a:xfrm>
                <a:off x="6748512" y="2167032"/>
                <a:ext cx="334440" cy="318600"/>
              </a:xfrm>
              <a:prstGeom prst="rect">
                <a:avLst/>
              </a:prstGeom>
            </p:spPr>
          </p:pic>
        </mc:Fallback>
      </mc:AlternateContent>
      <p:pic>
        <p:nvPicPr>
          <p:cNvPr id="4" name="Picture 3">
            <a:extLst>
              <a:ext uri="{FF2B5EF4-FFF2-40B4-BE49-F238E27FC236}">
                <a16:creationId xmlns:a16="http://schemas.microsoft.com/office/drawing/2014/main" id="{5D0F21F5-CF8C-D864-A4D9-7E7F812954AB}"/>
              </a:ext>
            </a:extLst>
          </p:cNvPr>
          <p:cNvPicPr>
            <a:picLocks noChangeAspect="1"/>
          </p:cNvPicPr>
          <p:nvPr/>
        </p:nvPicPr>
        <p:blipFill>
          <a:blip r:embed="rId16"/>
          <a:stretch>
            <a:fillRect/>
          </a:stretch>
        </p:blipFill>
        <p:spPr>
          <a:xfrm>
            <a:off x="3962153" y="0"/>
            <a:ext cx="8122980" cy="6858000"/>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6D4C607-56A2-3A25-8125-F65E065FD3DB}"/>
                  </a:ext>
                </a:extLst>
              </p14:cNvPr>
              <p14:cNvContentPartPr/>
              <p14:nvPr/>
            </p14:nvContentPartPr>
            <p14:xfrm>
              <a:off x="4133219" y="2630185"/>
              <a:ext cx="1791720" cy="75600"/>
            </p14:xfrm>
          </p:contentPart>
        </mc:Choice>
        <mc:Fallback xmlns="">
          <p:pic>
            <p:nvPicPr>
              <p:cNvPr id="7" name="Ink 6">
                <a:extLst>
                  <a:ext uri="{FF2B5EF4-FFF2-40B4-BE49-F238E27FC236}">
                    <a16:creationId xmlns:a16="http://schemas.microsoft.com/office/drawing/2014/main" id="{C6D4C607-56A2-3A25-8125-F65E065FD3DB}"/>
                  </a:ext>
                </a:extLst>
              </p:cNvPr>
              <p:cNvPicPr/>
              <p:nvPr/>
            </p:nvPicPr>
            <p:blipFill>
              <a:blip r:embed="rId21"/>
              <a:stretch>
                <a:fillRect/>
              </a:stretch>
            </p:blipFill>
            <p:spPr>
              <a:xfrm>
                <a:off x="4097219" y="2558185"/>
                <a:ext cx="1863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92967FC-CA32-0230-F1F3-79B28C120F13}"/>
                  </a:ext>
                </a:extLst>
              </p14:cNvPr>
              <p14:cNvContentPartPr/>
              <p14:nvPr/>
            </p14:nvContentPartPr>
            <p14:xfrm>
              <a:off x="4522776" y="6071232"/>
              <a:ext cx="1476000" cy="122400"/>
            </p14:xfrm>
          </p:contentPart>
        </mc:Choice>
        <mc:Fallback xmlns="">
          <p:pic>
            <p:nvPicPr>
              <p:cNvPr id="8" name="Ink 7">
                <a:extLst>
                  <a:ext uri="{FF2B5EF4-FFF2-40B4-BE49-F238E27FC236}">
                    <a16:creationId xmlns:a16="http://schemas.microsoft.com/office/drawing/2014/main" id="{F92967FC-CA32-0230-F1F3-79B28C120F13}"/>
                  </a:ext>
                </a:extLst>
              </p:cNvPr>
              <p:cNvPicPr/>
              <p:nvPr/>
            </p:nvPicPr>
            <p:blipFill>
              <a:blip r:embed="rId23"/>
              <a:stretch>
                <a:fillRect/>
              </a:stretch>
            </p:blipFill>
            <p:spPr>
              <a:xfrm>
                <a:off x="4487136" y="5999232"/>
                <a:ext cx="1547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2D997083-F50B-68E3-B36F-AE76826C15AE}"/>
                  </a:ext>
                </a:extLst>
              </p14:cNvPr>
              <p14:cNvContentPartPr/>
              <p14:nvPr/>
            </p14:nvContentPartPr>
            <p14:xfrm>
              <a:off x="4644816" y="6205512"/>
              <a:ext cx="1305000" cy="61200"/>
            </p14:xfrm>
          </p:contentPart>
        </mc:Choice>
        <mc:Fallback xmlns="">
          <p:pic>
            <p:nvPicPr>
              <p:cNvPr id="12" name="Ink 11">
                <a:extLst>
                  <a:ext uri="{FF2B5EF4-FFF2-40B4-BE49-F238E27FC236}">
                    <a16:creationId xmlns:a16="http://schemas.microsoft.com/office/drawing/2014/main" id="{2D997083-F50B-68E3-B36F-AE76826C15AE}"/>
                  </a:ext>
                </a:extLst>
              </p:cNvPr>
              <p:cNvPicPr/>
              <p:nvPr/>
            </p:nvPicPr>
            <p:blipFill>
              <a:blip r:embed="rId25"/>
              <a:stretch>
                <a:fillRect/>
              </a:stretch>
            </p:blipFill>
            <p:spPr>
              <a:xfrm>
                <a:off x="4608816" y="-6034488"/>
                <a:ext cx="1376640" cy="24480000"/>
              </a:xfrm>
              <a:prstGeom prst="rect">
                <a:avLst/>
              </a:prstGeom>
            </p:spPr>
          </p:pic>
        </mc:Fallback>
      </mc:AlternateContent>
      <p:sp>
        <p:nvSpPr>
          <p:cNvPr id="2" name="TextBox 1">
            <a:extLst>
              <a:ext uri="{FF2B5EF4-FFF2-40B4-BE49-F238E27FC236}">
                <a16:creationId xmlns:a16="http://schemas.microsoft.com/office/drawing/2014/main" id="{C1E4AF81-9D00-813B-9A07-2221FAABFE32}"/>
              </a:ext>
            </a:extLst>
          </p:cNvPr>
          <p:cNvSpPr txBox="1"/>
          <p:nvPr/>
        </p:nvSpPr>
        <p:spPr>
          <a:xfrm>
            <a:off x="2988734" y="2483319"/>
            <a:ext cx="1435100" cy="369332"/>
          </a:xfrm>
          <a:prstGeom prst="rect">
            <a:avLst/>
          </a:prstGeom>
          <a:noFill/>
        </p:spPr>
        <p:txBody>
          <a:bodyPr wrap="square" rtlCol="0">
            <a:spAutoFit/>
          </a:bodyPr>
          <a:lstStyle/>
          <a:p>
            <a:r>
              <a:rPr lang="en-US" sz="1200" b="1" dirty="0"/>
              <a:t>Removed</a:t>
            </a:r>
            <a:r>
              <a:rPr lang="en-US" b="1" dirty="0"/>
              <a:t> -</a:t>
            </a:r>
          </a:p>
        </p:txBody>
      </p:sp>
      <p:sp>
        <p:nvSpPr>
          <p:cNvPr id="6" name="TextBox 5">
            <a:extLst>
              <a:ext uri="{FF2B5EF4-FFF2-40B4-BE49-F238E27FC236}">
                <a16:creationId xmlns:a16="http://schemas.microsoft.com/office/drawing/2014/main" id="{63009C6D-BD95-B295-AFE5-BDAA9CD7C225}"/>
              </a:ext>
            </a:extLst>
          </p:cNvPr>
          <p:cNvSpPr txBox="1"/>
          <p:nvPr/>
        </p:nvSpPr>
        <p:spPr>
          <a:xfrm>
            <a:off x="3026835" y="5947766"/>
            <a:ext cx="1435100" cy="369332"/>
          </a:xfrm>
          <a:prstGeom prst="rect">
            <a:avLst/>
          </a:prstGeom>
          <a:noFill/>
        </p:spPr>
        <p:txBody>
          <a:bodyPr wrap="square" rtlCol="0">
            <a:spAutoFit/>
          </a:bodyPr>
          <a:lstStyle/>
          <a:p>
            <a:r>
              <a:rPr lang="en-US" sz="1200" b="1" dirty="0"/>
              <a:t>Removed</a:t>
            </a:r>
            <a:r>
              <a:rPr lang="en-US" b="1" dirty="0"/>
              <a:t> -</a:t>
            </a:r>
          </a:p>
        </p:txBody>
      </p:sp>
    </p:spTree>
    <p:extLst>
      <p:ext uri="{BB962C8B-B14F-4D97-AF65-F5344CB8AC3E}">
        <p14:creationId xmlns:p14="http://schemas.microsoft.com/office/powerpoint/2010/main" val="169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CEA2-B147-FEEC-F2F6-DC66EEE148C6}"/>
              </a:ext>
            </a:extLst>
          </p:cNvPr>
          <p:cNvSpPr>
            <a:spLocks noGrp="1"/>
          </p:cNvSpPr>
          <p:nvPr>
            <p:ph type="title"/>
          </p:nvPr>
        </p:nvSpPr>
        <p:spPr>
          <a:xfrm>
            <a:off x="0" y="54329"/>
            <a:ext cx="7964424" cy="1214163"/>
          </a:xfrm>
        </p:spPr>
        <p:txBody>
          <a:bodyPr>
            <a:normAutofit/>
          </a:bodyPr>
          <a:lstStyle/>
          <a:p>
            <a:r>
              <a:rPr lang="en-US" sz="2000" dirty="0"/>
              <a:t>“</a:t>
            </a:r>
            <a:r>
              <a:rPr lang="en-US" sz="2000" b="0" i="0" dirty="0">
                <a:solidFill>
                  <a:srgbClr val="000000"/>
                </a:solidFill>
                <a:effectLst/>
                <a:latin typeface="Gotham"/>
              </a:rPr>
              <a:t>An </a:t>
            </a:r>
            <a:r>
              <a:rPr lang="en-US" sz="2000" b="0" i="0" dirty="0" err="1">
                <a:solidFill>
                  <a:srgbClr val="000000"/>
                </a:solidFill>
                <a:effectLst/>
                <a:latin typeface="Gotham"/>
              </a:rPr>
              <a:t>iBuyer</a:t>
            </a:r>
            <a:r>
              <a:rPr lang="en-US" sz="2000" b="0" i="0" dirty="0">
                <a:solidFill>
                  <a:srgbClr val="000000"/>
                </a:solidFill>
                <a:effectLst/>
                <a:latin typeface="Gotham"/>
              </a:rPr>
              <a:t>, or "instant buyer," is a real estate company that uses algorithms and technology to buy and resell homes quickly. When selling a home to an </a:t>
            </a:r>
            <a:r>
              <a:rPr lang="en-US" sz="2000" b="0" i="0" dirty="0" err="1">
                <a:solidFill>
                  <a:srgbClr val="000000"/>
                </a:solidFill>
                <a:effectLst/>
                <a:latin typeface="Gotham"/>
              </a:rPr>
              <a:t>iBuyer</a:t>
            </a:r>
            <a:r>
              <a:rPr lang="en-US" sz="2000" b="0" i="0" dirty="0">
                <a:solidFill>
                  <a:srgbClr val="000000"/>
                </a:solidFill>
                <a:effectLst/>
                <a:latin typeface="Gotham"/>
              </a:rPr>
              <a:t>, you may get a cash offer in as little as 24 hours.</a:t>
            </a:r>
            <a:r>
              <a:rPr lang="en-US" sz="2000" dirty="0"/>
              <a:t>”</a:t>
            </a:r>
          </a:p>
        </p:txBody>
      </p:sp>
      <p:pic>
        <p:nvPicPr>
          <p:cNvPr id="4" name="Picture 3" descr="A sign for a house for sale&#10;&#10;AI-generated content may be incorrect.">
            <a:extLst>
              <a:ext uri="{FF2B5EF4-FFF2-40B4-BE49-F238E27FC236}">
                <a16:creationId xmlns:a16="http://schemas.microsoft.com/office/drawing/2014/main" id="{1A39AAFA-37C0-0DDE-1484-C99A11E1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 y="1158339"/>
            <a:ext cx="2041092" cy="1325563"/>
          </a:xfrm>
          <a:prstGeom prst="rect">
            <a:avLst/>
          </a:prstGeom>
        </p:spPr>
      </p:pic>
      <p:pic>
        <p:nvPicPr>
          <p:cNvPr id="6" name="Picture 5" descr="A sign in front of a building&#10;&#10;AI-generated content may be incorrect.">
            <a:extLst>
              <a:ext uri="{FF2B5EF4-FFF2-40B4-BE49-F238E27FC236}">
                <a16:creationId xmlns:a16="http://schemas.microsoft.com/office/drawing/2014/main" id="{8F42EFC7-162D-A15B-051B-450E6150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893" y="1188066"/>
            <a:ext cx="2703658" cy="1295836"/>
          </a:xfrm>
          <a:prstGeom prst="rect">
            <a:avLst/>
          </a:prstGeom>
        </p:spPr>
      </p:pic>
      <p:pic>
        <p:nvPicPr>
          <p:cNvPr id="8" name="Picture 7" descr="A red sign in front of a house&#10;&#10;AI-generated content may be incorrect.">
            <a:extLst>
              <a:ext uri="{FF2B5EF4-FFF2-40B4-BE49-F238E27FC236}">
                <a16:creationId xmlns:a16="http://schemas.microsoft.com/office/drawing/2014/main" id="{8BCB2AA3-4E2D-79CD-C7C0-B2D3776E8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692" y="2559794"/>
            <a:ext cx="1815027" cy="1090850"/>
          </a:xfrm>
          <a:prstGeom prst="rect">
            <a:avLst/>
          </a:prstGeom>
        </p:spPr>
      </p:pic>
      <p:pic>
        <p:nvPicPr>
          <p:cNvPr id="10" name="Picture 9" descr="A blue sign on a pole&#10;&#10;AI-generated content may be incorrect.">
            <a:extLst>
              <a:ext uri="{FF2B5EF4-FFF2-40B4-BE49-F238E27FC236}">
                <a16:creationId xmlns:a16="http://schemas.microsoft.com/office/drawing/2014/main" id="{2385FD2A-6338-1C67-F80A-E4830446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3893" y="2463755"/>
            <a:ext cx="2103498" cy="1325562"/>
          </a:xfrm>
          <a:prstGeom prst="rect">
            <a:avLst/>
          </a:prstGeom>
        </p:spPr>
      </p:pic>
      <p:pic>
        <p:nvPicPr>
          <p:cNvPr id="16" name="Picture 15">
            <a:extLst>
              <a:ext uri="{FF2B5EF4-FFF2-40B4-BE49-F238E27FC236}">
                <a16:creationId xmlns:a16="http://schemas.microsoft.com/office/drawing/2014/main" id="{828BB8D1-1901-0C14-DC0B-CE4688768F9E}"/>
              </a:ext>
            </a:extLst>
          </p:cNvPr>
          <p:cNvPicPr>
            <a:picLocks noChangeAspect="1"/>
          </p:cNvPicPr>
          <p:nvPr/>
        </p:nvPicPr>
        <p:blipFill>
          <a:blip r:embed="rId7"/>
          <a:stretch>
            <a:fillRect/>
          </a:stretch>
        </p:blipFill>
        <p:spPr>
          <a:xfrm>
            <a:off x="5819050" y="1345865"/>
            <a:ext cx="1704975" cy="371475"/>
          </a:xfrm>
          <a:prstGeom prst="rect">
            <a:avLst/>
          </a:prstGeom>
        </p:spPr>
      </p:pic>
      <p:pic>
        <p:nvPicPr>
          <p:cNvPr id="22" name="Picture 21">
            <a:extLst>
              <a:ext uri="{FF2B5EF4-FFF2-40B4-BE49-F238E27FC236}">
                <a16:creationId xmlns:a16="http://schemas.microsoft.com/office/drawing/2014/main" id="{515752B1-5F4C-54BE-9154-8E38CD5EC63F}"/>
              </a:ext>
            </a:extLst>
          </p:cNvPr>
          <p:cNvPicPr>
            <a:picLocks noChangeAspect="1"/>
          </p:cNvPicPr>
          <p:nvPr/>
        </p:nvPicPr>
        <p:blipFill>
          <a:blip r:embed="rId8"/>
          <a:stretch>
            <a:fillRect/>
          </a:stretch>
        </p:blipFill>
        <p:spPr>
          <a:xfrm>
            <a:off x="5817213" y="772599"/>
            <a:ext cx="2705100" cy="552450"/>
          </a:xfrm>
          <a:prstGeom prst="rect">
            <a:avLst/>
          </a:prstGeom>
        </p:spPr>
      </p:pic>
      <p:pic>
        <p:nvPicPr>
          <p:cNvPr id="5" name="Picture 4">
            <a:extLst>
              <a:ext uri="{FF2B5EF4-FFF2-40B4-BE49-F238E27FC236}">
                <a16:creationId xmlns:a16="http://schemas.microsoft.com/office/drawing/2014/main" id="{9B62223D-A0DB-98BB-F3B3-285E8ED5D750}"/>
              </a:ext>
            </a:extLst>
          </p:cNvPr>
          <p:cNvPicPr>
            <a:picLocks noChangeAspect="1"/>
          </p:cNvPicPr>
          <p:nvPr/>
        </p:nvPicPr>
        <p:blipFill>
          <a:blip r:embed="rId9"/>
          <a:stretch>
            <a:fillRect/>
          </a:stretch>
        </p:blipFill>
        <p:spPr>
          <a:xfrm>
            <a:off x="9029375" y="54329"/>
            <a:ext cx="3026933" cy="6807907"/>
          </a:xfrm>
          <a:prstGeom prst="rect">
            <a:avLst/>
          </a:prstGeom>
        </p:spPr>
      </p:pic>
      <p:pic>
        <p:nvPicPr>
          <p:cNvPr id="9" name="Picture 8">
            <a:extLst>
              <a:ext uri="{FF2B5EF4-FFF2-40B4-BE49-F238E27FC236}">
                <a16:creationId xmlns:a16="http://schemas.microsoft.com/office/drawing/2014/main" id="{F186BCF2-69C4-B1D5-49B3-36E2AA290CE4}"/>
              </a:ext>
            </a:extLst>
          </p:cNvPr>
          <p:cNvPicPr>
            <a:picLocks noChangeAspect="1"/>
          </p:cNvPicPr>
          <p:nvPr/>
        </p:nvPicPr>
        <p:blipFill>
          <a:blip r:embed="rId10"/>
          <a:stretch>
            <a:fillRect/>
          </a:stretch>
        </p:blipFill>
        <p:spPr>
          <a:xfrm>
            <a:off x="13797" y="3789317"/>
            <a:ext cx="7254240" cy="2075783"/>
          </a:xfrm>
          <a:prstGeom prst="rect">
            <a:avLst/>
          </a:prstGeom>
        </p:spPr>
      </p:pic>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0EAA844-D3EA-CA16-B234-724C3AEB574C}"/>
                  </a:ext>
                </a:extLst>
              </p14:cNvPr>
              <p14:cNvContentPartPr/>
              <p14:nvPr/>
            </p14:nvContentPartPr>
            <p14:xfrm>
              <a:off x="9241152" y="3693072"/>
              <a:ext cx="962280" cy="74160"/>
            </p14:xfrm>
          </p:contentPart>
        </mc:Choice>
        <mc:Fallback xmlns="">
          <p:pic>
            <p:nvPicPr>
              <p:cNvPr id="20" name="Ink 19">
                <a:extLst>
                  <a:ext uri="{FF2B5EF4-FFF2-40B4-BE49-F238E27FC236}">
                    <a16:creationId xmlns:a16="http://schemas.microsoft.com/office/drawing/2014/main" id="{E0EAA844-D3EA-CA16-B234-724C3AEB574C}"/>
                  </a:ext>
                </a:extLst>
              </p:cNvPr>
              <p:cNvPicPr/>
              <p:nvPr/>
            </p:nvPicPr>
            <p:blipFill>
              <a:blip r:embed="rId12"/>
              <a:stretch>
                <a:fillRect/>
              </a:stretch>
            </p:blipFill>
            <p:spPr>
              <a:xfrm>
                <a:off x="9205512" y="3621432"/>
                <a:ext cx="103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EDF143B8-1650-D830-51F5-68DA9C847ECD}"/>
                  </a:ext>
                </a:extLst>
              </p14:cNvPr>
              <p14:cNvContentPartPr/>
              <p14:nvPr/>
            </p14:nvContentPartPr>
            <p14:xfrm>
              <a:off x="9204792" y="4651752"/>
              <a:ext cx="678960" cy="79920"/>
            </p14:xfrm>
          </p:contentPart>
        </mc:Choice>
        <mc:Fallback xmlns="">
          <p:pic>
            <p:nvPicPr>
              <p:cNvPr id="21" name="Ink 20">
                <a:extLst>
                  <a:ext uri="{FF2B5EF4-FFF2-40B4-BE49-F238E27FC236}">
                    <a16:creationId xmlns:a16="http://schemas.microsoft.com/office/drawing/2014/main" id="{EDF143B8-1650-D830-51F5-68DA9C847ECD}"/>
                  </a:ext>
                </a:extLst>
              </p:cNvPr>
              <p:cNvPicPr/>
              <p:nvPr/>
            </p:nvPicPr>
            <p:blipFill>
              <a:blip r:embed="rId14"/>
              <a:stretch>
                <a:fillRect/>
              </a:stretch>
            </p:blipFill>
            <p:spPr>
              <a:xfrm>
                <a:off x="9169152" y="4579752"/>
                <a:ext cx="750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87B905F-BB84-6F92-DFAD-64327E33669C}"/>
                  </a:ext>
                </a:extLst>
              </p14:cNvPr>
              <p14:cNvContentPartPr/>
              <p14:nvPr/>
            </p14:nvContentPartPr>
            <p14:xfrm>
              <a:off x="9204792" y="4571472"/>
              <a:ext cx="561240" cy="12960"/>
            </p14:xfrm>
          </p:contentPart>
        </mc:Choice>
        <mc:Fallback xmlns="">
          <p:pic>
            <p:nvPicPr>
              <p:cNvPr id="24" name="Ink 23">
                <a:extLst>
                  <a:ext uri="{FF2B5EF4-FFF2-40B4-BE49-F238E27FC236}">
                    <a16:creationId xmlns:a16="http://schemas.microsoft.com/office/drawing/2014/main" id="{987B905F-BB84-6F92-DFAD-64327E33669C}"/>
                  </a:ext>
                </a:extLst>
              </p:cNvPr>
              <p:cNvPicPr/>
              <p:nvPr/>
            </p:nvPicPr>
            <p:blipFill>
              <a:blip r:embed="rId16"/>
              <a:stretch>
                <a:fillRect/>
              </a:stretch>
            </p:blipFill>
            <p:spPr>
              <a:xfrm>
                <a:off x="9168792" y="4499472"/>
                <a:ext cx="632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92AC9738-8281-2FB8-A1D5-A224C63D50C9}"/>
                  </a:ext>
                </a:extLst>
              </p14:cNvPr>
              <p14:cNvContentPartPr/>
              <p14:nvPr/>
            </p14:nvContentPartPr>
            <p14:xfrm>
              <a:off x="9265632" y="6022272"/>
              <a:ext cx="657360" cy="61560"/>
            </p14:xfrm>
          </p:contentPart>
        </mc:Choice>
        <mc:Fallback xmlns="">
          <p:pic>
            <p:nvPicPr>
              <p:cNvPr id="25" name="Ink 24">
                <a:extLst>
                  <a:ext uri="{FF2B5EF4-FFF2-40B4-BE49-F238E27FC236}">
                    <a16:creationId xmlns:a16="http://schemas.microsoft.com/office/drawing/2014/main" id="{92AC9738-8281-2FB8-A1D5-A224C63D50C9}"/>
                  </a:ext>
                </a:extLst>
              </p:cNvPr>
              <p:cNvPicPr/>
              <p:nvPr/>
            </p:nvPicPr>
            <p:blipFill>
              <a:blip r:embed="rId18"/>
              <a:stretch>
                <a:fillRect/>
              </a:stretch>
            </p:blipFill>
            <p:spPr>
              <a:xfrm>
                <a:off x="9229992" y="5950632"/>
                <a:ext cx="729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BD76E08F-3311-9D6F-06CA-D59C541D0D78}"/>
                  </a:ext>
                </a:extLst>
              </p14:cNvPr>
              <p14:cNvContentPartPr/>
              <p14:nvPr/>
            </p14:nvContentPartPr>
            <p14:xfrm>
              <a:off x="9253392" y="6144672"/>
              <a:ext cx="597960" cy="48960"/>
            </p14:xfrm>
          </p:contentPart>
        </mc:Choice>
        <mc:Fallback xmlns="">
          <p:pic>
            <p:nvPicPr>
              <p:cNvPr id="27" name="Ink 26">
                <a:extLst>
                  <a:ext uri="{FF2B5EF4-FFF2-40B4-BE49-F238E27FC236}">
                    <a16:creationId xmlns:a16="http://schemas.microsoft.com/office/drawing/2014/main" id="{BD76E08F-3311-9D6F-06CA-D59C541D0D78}"/>
                  </a:ext>
                </a:extLst>
              </p:cNvPr>
              <p:cNvPicPr/>
              <p:nvPr/>
            </p:nvPicPr>
            <p:blipFill>
              <a:blip r:embed="rId20"/>
              <a:stretch>
                <a:fillRect/>
              </a:stretch>
            </p:blipFill>
            <p:spPr>
              <a:xfrm>
                <a:off x="9217392" y="6072672"/>
                <a:ext cx="669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3E98BCF-F5DF-6013-7395-82BFCE8142CB}"/>
                  </a:ext>
                </a:extLst>
              </p14:cNvPr>
              <p14:cNvContentPartPr/>
              <p14:nvPr/>
            </p14:nvContentPartPr>
            <p14:xfrm>
              <a:off x="9198672" y="3803952"/>
              <a:ext cx="945360" cy="37440"/>
            </p14:xfrm>
          </p:contentPart>
        </mc:Choice>
        <mc:Fallback xmlns="">
          <p:pic>
            <p:nvPicPr>
              <p:cNvPr id="28" name="Ink 27">
                <a:extLst>
                  <a:ext uri="{FF2B5EF4-FFF2-40B4-BE49-F238E27FC236}">
                    <a16:creationId xmlns:a16="http://schemas.microsoft.com/office/drawing/2014/main" id="{63E98BCF-F5DF-6013-7395-82BFCE8142CB}"/>
                  </a:ext>
                </a:extLst>
              </p:cNvPr>
              <p:cNvPicPr/>
              <p:nvPr/>
            </p:nvPicPr>
            <p:blipFill>
              <a:blip r:embed="rId22"/>
              <a:stretch>
                <a:fillRect/>
              </a:stretch>
            </p:blipFill>
            <p:spPr>
              <a:xfrm>
                <a:off x="9162672" y="3731952"/>
                <a:ext cx="10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3E0C9163-4882-DA85-401F-4F7C0509ABFE}"/>
                  </a:ext>
                </a:extLst>
              </p14:cNvPr>
              <p14:cNvContentPartPr/>
              <p14:nvPr/>
            </p14:nvContentPartPr>
            <p14:xfrm>
              <a:off x="9216672" y="3681552"/>
              <a:ext cx="573480" cy="37080"/>
            </p14:xfrm>
          </p:contentPart>
        </mc:Choice>
        <mc:Fallback xmlns="">
          <p:pic>
            <p:nvPicPr>
              <p:cNvPr id="30" name="Ink 29">
                <a:extLst>
                  <a:ext uri="{FF2B5EF4-FFF2-40B4-BE49-F238E27FC236}">
                    <a16:creationId xmlns:a16="http://schemas.microsoft.com/office/drawing/2014/main" id="{3E0C9163-4882-DA85-401F-4F7C0509ABFE}"/>
                  </a:ext>
                </a:extLst>
              </p:cNvPr>
              <p:cNvPicPr/>
              <p:nvPr/>
            </p:nvPicPr>
            <p:blipFill>
              <a:blip r:embed="rId24"/>
              <a:stretch>
                <a:fillRect/>
              </a:stretch>
            </p:blipFill>
            <p:spPr>
              <a:xfrm>
                <a:off x="9181032" y="3609552"/>
                <a:ext cx="645120" cy="180720"/>
              </a:xfrm>
              <a:prstGeom prst="rect">
                <a:avLst/>
              </a:prstGeom>
            </p:spPr>
          </p:pic>
        </mc:Fallback>
      </mc:AlternateContent>
    </p:spTree>
    <p:extLst>
      <p:ext uri="{BB962C8B-B14F-4D97-AF65-F5344CB8AC3E}">
        <p14:creationId xmlns:p14="http://schemas.microsoft.com/office/powerpoint/2010/main" val="159905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a number of bars&#10;&#10;AI-generated content may be incorrect.">
            <a:extLst>
              <a:ext uri="{FF2B5EF4-FFF2-40B4-BE49-F238E27FC236}">
                <a16:creationId xmlns:a16="http://schemas.microsoft.com/office/drawing/2014/main" id="{D69A48D2-59E6-FB1F-89C1-73623E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8" y="162838"/>
            <a:ext cx="10646297" cy="6387778"/>
          </a:xfrm>
          <a:prstGeom prst="rect">
            <a:avLst/>
          </a:prstGeom>
        </p:spPr>
      </p:pic>
      <p:pic>
        <p:nvPicPr>
          <p:cNvPr id="9" name="Picture 8">
            <a:extLst>
              <a:ext uri="{FF2B5EF4-FFF2-40B4-BE49-F238E27FC236}">
                <a16:creationId xmlns:a16="http://schemas.microsoft.com/office/drawing/2014/main" id="{E32DB687-7FBE-381C-5B5A-897B903C3FF1}"/>
              </a:ext>
            </a:extLst>
          </p:cNvPr>
          <p:cNvPicPr>
            <a:picLocks noChangeAspect="1"/>
          </p:cNvPicPr>
          <p:nvPr/>
        </p:nvPicPr>
        <p:blipFill>
          <a:blip r:embed="rId3"/>
          <a:stretch>
            <a:fillRect/>
          </a:stretch>
        </p:blipFill>
        <p:spPr>
          <a:xfrm>
            <a:off x="8210550" y="855916"/>
            <a:ext cx="3981450" cy="1171575"/>
          </a:xfrm>
          <a:prstGeom prst="rect">
            <a:avLst/>
          </a:prstGeom>
        </p:spPr>
      </p:pic>
      <p:pic>
        <p:nvPicPr>
          <p:cNvPr id="4" name="Picture 3">
            <a:extLst>
              <a:ext uri="{FF2B5EF4-FFF2-40B4-BE49-F238E27FC236}">
                <a16:creationId xmlns:a16="http://schemas.microsoft.com/office/drawing/2014/main" id="{4A50F5E7-DAAA-D680-1459-972444E9364A}"/>
              </a:ext>
            </a:extLst>
          </p:cNvPr>
          <p:cNvPicPr>
            <a:picLocks noChangeAspect="1"/>
          </p:cNvPicPr>
          <p:nvPr/>
        </p:nvPicPr>
        <p:blipFill>
          <a:blip r:embed="rId4"/>
          <a:stretch>
            <a:fillRect/>
          </a:stretch>
        </p:blipFill>
        <p:spPr>
          <a:xfrm>
            <a:off x="4564062" y="436562"/>
            <a:ext cx="1393337" cy="419354"/>
          </a:xfrm>
          <a:prstGeom prst="rect">
            <a:avLst/>
          </a:prstGeom>
        </p:spPr>
      </p:pic>
      <p:pic>
        <p:nvPicPr>
          <p:cNvPr id="6" name="Picture 5">
            <a:extLst>
              <a:ext uri="{FF2B5EF4-FFF2-40B4-BE49-F238E27FC236}">
                <a16:creationId xmlns:a16="http://schemas.microsoft.com/office/drawing/2014/main" id="{E942E2FA-DC66-504D-EDBA-E76321DE80FD}"/>
              </a:ext>
            </a:extLst>
          </p:cNvPr>
          <p:cNvPicPr>
            <a:picLocks noChangeAspect="1"/>
          </p:cNvPicPr>
          <p:nvPr/>
        </p:nvPicPr>
        <p:blipFill>
          <a:blip r:embed="rId5"/>
          <a:stretch>
            <a:fillRect/>
          </a:stretch>
        </p:blipFill>
        <p:spPr>
          <a:xfrm>
            <a:off x="9590547" y="2416111"/>
            <a:ext cx="2238375" cy="2562225"/>
          </a:xfrm>
          <a:prstGeom prst="rect">
            <a:avLst/>
          </a:prstGeom>
        </p:spPr>
      </p:pic>
      <p:pic>
        <p:nvPicPr>
          <p:cNvPr id="10" name="Picture 9">
            <a:extLst>
              <a:ext uri="{FF2B5EF4-FFF2-40B4-BE49-F238E27FC236}">
                <a16:creationId xmlns:a16="http://schemas.microsoft.com/office/drawing/2014/main" id="{31C98823-90F0-58ED-8C63-5888660EA75E}"/>
              </a:ext>
            </a:extLst>
          </p:cNvPr>
          <p:cNvPicPr>
            <a:picLocks noChangeAspect="1"/>
          </p:cNvPicPr>
          <p:nvPr/>
        </p:nvPicPr>
        <p:blipFill>
          <a:blip r:embed="rId6"/>
          <a:stretch>
            <a:fillRect/>
          </a:stretch>
        </p:blipFill>
        <p:spPr>
          <a:xfrm>
            <a:off x="10917264" y="1657295"/>
            <a:ext cx="1274736" cy="250182"/>
          </a:xfrm>
          <a:prstGeom prst="rect">
            <a:avLst/>
          </a:prstGeom>
        </p:spPr>
      </p:pic>
      <p:sp>
        <p:nvSpPr>
          <p:cNvPr id="2" name="TextBox 1">
            <a:extLst>
              <a:ext uri="{FF2B5EF4-FFF2-40B4-BE49-F238E27FC236}">
                <a16:creationId xmlns:a16="http://schemas.microsoft.com/office/drawing/2014/main" id="{C3B36F47-E2A7-877D-E42F-7397DC9DC815}"/>
              </a:ext>
            </a:extLst>
          </p:cNvPr>
          <p:cNvSpPr txBox="1"/>
          <p:nvPr/>
        </p:nvSpPr>
        <p:spPr>
          <a:xfrm>
            <a:off x="5109631" y="0"/>
            <a:ext cx="2705101" cy="492443"/>
          </a:xfrm>
          <a:prstGeom prst="rect">
            <a:avLst/>
          </a:prstGeom>
          <a:noFill/>
        </p:spPr>
        <p:txBody>
          <a:bodyPr wrap="square" rtlCol="0">
            <a:spAutoFit/>
          </a:bodyPr>
          <a:lstStyle/>
          <a:p>
            <a:r>
              <a:rPr lang="en-US" sz="2600" b="1" dirty="0"/>
              <a:t>Feature Creation I</a:t>
            </a:r>
          </a:p>
        </p:txBody>
      </p:sp>
    </p:spTree>
    <p:extLst>
      <p:ext uri="{BB962C8B-B14F-4D97-AF65-F5344CB8AC3E}">
        <p14:creationId xmlns:p14="http://schemas.microsoft.com/office/powerpoint/2010/main" val="99518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79924-3E6F-8DC5-CAE5-1AA83134FF79}"/>
              </a:ext>
            </a:extLst>
          </p:cNvPr>
          <p:cNvPicPr>
            <a:picLocks noChangeAspect="1"/>
          </p:cNvPicPr>
          <p:nvPr/>
        </p:nvPicPr>
        <p:blipFill>
          <a:blip r:embed="rId2"/>
          <a:stretch>
            <a:fillRect/>
          </a:stretch>
        </p:blipFill>
        <p:spPr>
          <a:xfrm>
            <a:off x="0" y="0"/>
            <a:ext cx="9047459" cy="5430584"/>
          </a:xfrm>
          <a:prstGeom prst="rect">
            <a:avLst/>
          </a:prstGeom>
        </p:spPr>
      </p:pic>
      <p:pic>
        <p:nvPicPr>
          <p:cNvPr id="10" name="Picture 9">
            <a:extLst>
              <a:ext uri="{FF2B5EF4-FFF2-40B4-BE49-F238E27FC236}">
                <a16:creationId xmlns:a16="http://schemas.microsoft.com/office/drawing/2014/main" id="{EE3EA875-5A9E-157F-5980-8C378EE17B00}"/>
              </a:ext>
            </a:extLst>
          </p:cNvPr>
          <p:cNvPicPr>
            <a:picLocks noChangeAspect="1"/>
          </p:cNvPicPr>
          <p:nvPr/>
        </p:nvPicPr>
        <p:blipFill>
          <a:blip r:embed="rId3"/>
          <a:stretch>
            <a:fillRect/>
          </a:stretch>
        </p:blipFill>
        <p:spPr>
          <a:xfrm>
            <a:off x="8689633" y="1633728"/>
            <a:ext cx="3170136" cy="2188083"/>
          </a:xfrm>
          <a:prstGeom prst="rect">
            <a:avLst/>
          </a:prstGeom>
        </p:spPr>
      </p:pic>
      <p:pic>
        <p:nvPicPr>
          <p:cNvPr id="12" name="Picture 11">
            <a:extLst>
              <a:ext uri="{FF2B5EF4-FFF2-40B4-BE49-F238E27FC236}">
                <a16:creationId xmlns:a16="http://schemas.microsoft.com/office/drawing/2014/main" id="{09AD01D4-67AD-EAFD-5DA8-501F8FA08D9C}"/>
              </a:ext>
            </a:extLst>
          </p:cNvPr>
          <p:cNvPicPr>
            <a:picLocks noChangeAspect="1"/>
          </p:cNvPicPr>
          <p:nvPr/>
        </p:nvPicPr>
        <p:blipFill>
          <a:blip r:embed="rId4"/>
          <a:stretch>
            <a:fillRect/>
          </a:stretch>
        </p:blipFill>
        <p:spPr>
          <a:xfrm>
            <a:off x="9171822" y="1633728"/>
            <a:ext cx="2205757" cy="329596"/>
          </a:xfrm>
          <a:prstGeom prst="rect">
            <a:avLst/>
          </a:prstGeom>
        </p:spPr>
      </p:pic>
      <p:sp>
        <p:nvSpPr>
          <p:cNvPr id="2" name="TextBox 1">
            <a:extLst>
              <a:ext uri="{FF2B5EF4-FFF2-40B4-BE49-F238E27FC236}">
                <a16:creationId xmlns:a16="http://schemas.microsoft.com/office/drawing/2014/main" id="{B6937B4A-536D-0230-1D6A-D788190A9F79}"/>
              </a:ext>
            </a:extLst>
          </p:cNvPr>
          <p:cNvSpPr txBox="1"/>
          <p:nvPr/>
        </p:nvSpPr>
        <p:spPr>
          <a:xfrm>
            <a:off x="9047460" y="431799"/>
            <a:ext cx="2829464" cy="492443"/>
          </a:xfrm>
          <a:prstGeom prst="rect">
            <a:avLst/>
          </a:prstGeom>
          <a:noFill/>
        </p:spPr>
        <p:txBody>
          <a:bodyPr wrap="square" rtlCol="0">
            <a:spAutoFit/>
          </a:bodyPr>
          <a:lstStyle/>
          <a:p>
            <a:r>
              <a:rPr lang="en-US" sz="2600" b="1" dirty="0"/>
              <a:t>Feature Creation II</a:t>
            </a:r>
          </a:p>
        </p:txBody>
      </p:sp>
    </p:spTree>
    <p:extLst>
      <p:ext uri="{BB962C8B-B14F-4D97-AF65-F5344CB8AC3E}">
        <p14:creationId xmlns:p14="http://schemas.microsoft.com/office/powerpoint/2010/main" val="13433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51AB-26C3-B871-91BA-4BEF076288F8}"/>
              </a:ext>
            </a:extLst>
          </p:cNvPr>
          <p:cNvPicPr>
            <a:picLocks noChangeAspect="1"/>
          </p:cNvPicPr>
          <p:nvPr/>
        </p:nvPicPr>
        <p:blipFill>
          <a:blip r:embed="rId2"/>
          <a:stretch>
            <a:fillRect/>
          </a:stretch>
        </p:blipFill>
        <p:spPr>
          <a:xfrm>
            <a:off x="402907" y="284035"/>
            <a:ext cx="7362825" cy="5534025"/>
          </a:xfrm>
          <a:prstGeom prst="rect">
            <a:avLst/>
          </a:prstGeom>
        </p:spPr>
      </p:pic>
      <p:sp>
        <p:nvSpPr>
          <p:cNvPr id="8" name="TextBox 7">
            <a:extLst>
              <a:ext uri="{FF2B5EF4-FFF2-40B4-BE49-F238E27FC236}">
                <a16:creationId xmlns:a16="http://schemas.microsoft.com/office/drawing/2014/main" id="{0E620716-4ACF-D9B7-4832-1A0447CCB0B7}"/>
              </a:ext>
            </a:extLst>
          </p:cNvPr>
          <p:cNvSpPr txBox="1"/>
          <p:nvPr/>
        </p:nvSpPr>
        <p:spPr>
          <a:xfrm>
            <a:off x="6096000" y="1353312"/>
            <a:ext cx="5931408" cy="2862322"/>
          </a:xfrm>
          <a:prstGeom prst="rect">
            <a:avLst/>
          </a:prstGeom>
          <a:noFill/>
        </p:spPr>
        <p:txBody>
          <a:bodyPr wrap="square" rtlCol="0">
            <a:spAutoFit/>
          </a:bodyPr>
          <a:lstStyle/>
          <a:p>
            <a:endParaRPr lang="en-US" dirty="0"/>
          </a:p>
          <a:p>
            <a:r>
              <a:rPr lang="en-US" b="1" dirty="0"/>
              <a:t>Counted how many homes had losses in each subdivision</a:t>
            </a:r>
          </a:p>
          <a:p>
            <a:endParaRPr lang="en-US" b="1" dirty="0"/>
          </a:p>
          <a:p>
            <a:r>
              <a:rPr lang="en-US" b="1" dirty="0"/>
              <a:t>Calculated: (Homes with losses) ÷ (Total homes in subdivision)</a:t>
            </a:r>
          </a:p>
          <a:p>
            <a:endParaRPr lang="en-US" b="1" dirty="0"/>
          </a:p>
          <a:p>
            <a:r>
              <a:rPr lang="en-US" b="1" dirty="0"/>
              <a:t>For small subdivisions (fewer than 5 homes), used overall average (16.9%)</a:t>
            </a:r>
          </a:p>
          <a:p>
            <a:endParaRPr lang="en-US" b="1" dirty="0"/>
          </a:p>
          <a:p>
            <a:r>
              <a:rPr lang="en-US" b="1" dirty="0"/>
              <a:t>Each property got its subdivision's score as its "location risk"</a:t>
            </a:r>
          </a:p>
        </p:txBody>
      </p:sp>
      <p:sp>
        <p:nvSpPr>
          <p:cNvPr id="11" name="TextBox 10">
            <a:extLst>
              <a:ext uri="{FF2B5EF4-FFF2-40B4-BE49-F238E27FC236}">
                <a16:creationId xmlns:a16="http://schemas.microsoft.com/office/drawing/2014/main" id="{E3BED606-AED8-79A4-9158-9FB400D99CDA}"/>
              </a:ext>
            </a:extLst>
          </p:cNvPr>
          <p:cNvSpPr txBox="1"/>
          <p:nvPr/>
        </p:nvSpPr>
        <p:spPr>
          <a:xfrm>
            <a:off x="6477000" y="1168646"/>
            <a:ext cx="4927600" cy="430887"/>
          </a:xfrm>
          <a:prstGeom prst="rect">
            <a:avLst/>
          </a:prstGeom>
          <a:noFill/>
        </p:spPr>
        <p:txBody>
          <a:bodyPr wrap="square" rtlCol="0">
            <a:spAutoFit/>
          </a:bodyPr>
          <a:lstStyle/>
          <a:p>
            <a:pPr algn="ctr"/>
            <a:r>
              <a:rPr lang="en-US" sz="2200" b="1" dirty="0"/>
              <a:t>Name of Subdivision transformed</a:t>
            </a:r>
            <a:r>
              <a:rPr lang="en-US" b="1" dirty="0"/>
              <a:t>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423A40F-CDBF-8767-EC42-671B29184DB4}"/>
                  </a:ext>
                </a:extLst>
              </p14:cNvPr>
              <p14:cNvContentPartPr/>
              <p14:nvPr/>
            </p14:nvContentPartPr>
            <p14:xfrm>
              <a:off x="7086200" y="3466500"/>
              <a:ext cx="469440" cy="51840"/>
            </p14:xfrm>
          </p:contentPart>
        </mc:Choice>
        <mc:Fallback xmlns="">
          <p:pic>
            <p:nvPicPr>
              <p:cNvPr id="12" name="Ink 11">
                <a:extLst>
                  <a:ext uri="{FF2B5EF4-FFF2-40B4-BE49-F238E27FC236}">
                    <a16:creationId xmlns:a16="http://schemas.microsoft.com/office/drawing/2014/main" id="{3423A40F-CDBF-8767-EC42-671B29184DB4}"/>
                  </a:ext>
                </a:extLst>
              </p:cNvPr>
              <p:cNvPicPr/>
              <p:nvPr/>
            </p:nvPicPr>
            <p:blipFill>
              <a:blip r:embed="rId4"/>
              <a:stretch>
                <a:fillRect/>
              </a:stretch>
            </p:blipFill>
            <p:spPr>
              <a:xfrm>
                <a:off x="7050200" y="3394860"/>
                <a:ext cx="54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835C75-2415-7518-C07C-585D4A22EBC9}"/>
                  </a:ext>
                </a:extLst>
              </p14:cNvPr>
              <p14:cNvContentPartPr/>
              <p14:nvPr/>
            </p14:nvContentPartPr>
            <p14:xfrm>
              <a:off x="7100240" y="3377220"/>
              <a:ext cx="557640" cy="39240"/>
            </p14:xfrm>
          </p:contentPart>
        </mc:Choice>
        <mc:Fallback xmlns="">
          <p:pic>
            <p:nvPicPr>
              <p:cNvPr id="13" name="Ink 12">
                <a:extLst>
                  <a:ext uri="{FF2B5EF4-FFF2-40B4-BE49-F238E27FC236}">
                    <a16:creationId xmlns:a16="http://schemas.microsoft.com/office/drawing/2014/main" id="{77835C75-2415-7518-C07C-585D4A22EBC9}"/>
                  </a:ext>
                </a:extLst>
              </p:cNvPr>
              <p:cNvPicPr/>
              <p:nvPr/>
            </p:nvPicPr>
            <p:blipFill>
              <a:blip r:embed="rId6"/>
              <a:stretch>
                <a:fillRect/>
              </a:stretch>
            </p:blipFill>
            <p:spPr>
              <a:xfrm>
                <a:off x="7064600" y="3305220"/>
                <a:ext cx="629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F8F3483-1677-BAD1-E727-6E17609D5120}"/>
                  </a:ext>
                </a:extLst>
              </p14:cNvPr>
              <p14:cNvContentPartPr/>
              <p14:nvPr/>
            </p14:nvContentPartPr>
            <p14:xfrm>
              <a:off x="7124360" y="3454260"/>
              <a:ext cx="456120" cy="77040"/>
            </p14:xfrm>
          </p:contentPart>
        </mc:Choice>
        <mc:Fallback xmlns="">
          <p:pic>
            <p:nvPicPr>
              <p:cNvPr id="14" name="Ink 13">
                <a:extLst>
                  <a:ext uri="{FF2B5EF4-FFF2-40B4-BE49-F238E27FC236}">
                    <a16:creationId xmlns:a16="http://schemas.microsoft.com/office/drawing/2014/main" id="{EF8F3483-1677-BAD1-E727-6E17609D5120}"/>
                  </a:ext>
                </a:extLst>
              </p:cNvPr>
              <p:cNvPicPr/>
              <p:nvPr/>
            </p:nvPicPr>
            <p:blipFill>
              <a:blip r:embed="rId8"/>
              <a:stretch>
                <a:fillRect/>
              </a:stretch>
            </p:blipFill>
            <p:spPr>
              <a:xfrm>
                <a:off x="7088720" y="3382260"/>
                <a:ext cx="527760" cy="220680"/>
              </a:xfrm>
              <a:prstGeom prst="rect">
                <a:avLst/>
              </a:prstGeom>
            </p:spPr>
          </p:pic>
        </mc:Fallback>
      </mc:AlternateContent>
      <p:sp>
        <p:nvSpPr>
          <p:cNvPr id="2" name="TextBox 1">
            <a:extLst>
              <a:ext uri="{FF2B5EF4-FFF2-40B4-BE49-F238E27FC236}">
                <a16:creationId xmlns:a16="http://schemas.microsoft.com/office/drawing/2014/main" id="{D8116085-0D94-7171-71E4-4FB7F8FF1FCE}"/>
              </a:ext>
            </a:extLst>
          </p:cNvPr>
          <p:cNvSpPr txBox="1"/>
          <p:nvPr/>
        </p:nvSpPr>
        <p:spPr>
          <a:xfrm>
            <a:off x="5230589" y="50497"/>
            <a:ext cx="3126011" cy="492443"/>
          </a:xfrm>
          <a:prstGeom prst="rect">
            <a:avLst/>
          </a:prstGeom>
          <a:noFill/>
        </p:spPr>
        <p:txBody>
          <a:bodyPr wrap="square" rtlCol="0">
            <a:spAutoFit/>
          </a:bodyPr>
          <a:lstStyle/>
          <a:p>
            <a:r>
              <a:rPr lang="en-US" sz="2600" b="1" dirty="0"/>
              <a:t>Feature Creation III</a:t>
            </a:r>
          </a:p>
        </p:txBody>
      </p:sp>
    </p:spTree>
    <p:extLst>
      <p:ext uri="{BB962C8B-B14F-4D97-AF65-F5344CB8AC3E}">
        <p14:creationId xmlns:p14="http://schemas.microsoft.com/office/powerpoint/2010/main" val="23930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078F-D906-ABC9-F1E8-03A6BF2D2569}"/>
              </a:ext>
            </a:extLst>
          </p:cNvPr>
          <p:cNvPicPr>
            <a:picLocks noChangeAspect="1"/>
          </p:cNvPicPr>
          <p:nvPr/>
        </p:nvPicPr>
        <p:blipFill>
          <a:blip r:embed="rId2"/>
          <a:stretch>
            <a:fillRect/>
          </a:stretch>
        </p:blipFill>
        <p:spPr>
          <a:xfrm>
            <a:off x="129921" y="3429000"/>
            <a:ext cx="7372350" cy="3409950"/>
          </a:xfrm>
          <a:prstGeom prst="rect">
            <a:avLst/>
          </a:prstGeom>
        </p:spPr>
      </p:pic>
      <p:pic>
        <p:nvPicPr>
          <p:cNvPr id="4" name="Picture 3">
            <a:extLst>
              <a:ext uri="{FF2B5EF4-FFF2-40B4-BE49-F238E27FC236}">
                <a16:creationId xmlns:a16="http://schemas.microsoft.com/office/drawing/2014/main" id="{4983657B-99A3-8CA2-D95D-EAD0230A7A45}"/>
              </a:ext>
            </a:extLst>
          </p:cNvPr>
          <p:cNvPicPr>
            <a:picLocks noChangeAspect="1"/>
          </p:cNvPicPr>
          <p:nvPr/>
        </p:nvPicPr>
        <p:blipFill>
          <a:blip r:embed="rId3"/>
          <a:stretch>
            <a:fillRect/>
          </a:stretch>
        </p:blipFill>
        <p:spPr>
          <a:xfrm>
            <a:off x="129920" y="3020878"/>
            <a:ext cx="7372350" cy="495650"/>
          </a:xfrm>
          <a:prstGeom prst="rect">
            <a:avLst/>
          </a:prstGeom>
        </p:spPr>
      </p:pic>
      <p:pic>
        <p:nvPicPr>
          <p:cNvPr id="6" name="Picture 5">
            <a:extLst>
              <a:ext uri="{FF2B5EF4-FFF2-40B4-BE49-F238E27FC236}">
                <a16:creationId xmlns:a16="http://schemas.microsoft.com/office/drawing/2014/main" id="{568A2017-E251-389E-F675-1FACD4495FE4}"/>
              </a:ext>
            </a:extLst>
          </p:cNvPr>
          <p:cNvPicPr>
            <a:picLocks noChangeAspect="1"/>
          </p:cNvPicPr>
          <p:nvPr/>
        </p:nvPicPr>
        <p:blipFill>
          <a:blip r:embed="rId4"/>
          <a:stretch>
            <a:fillRect/>
          </a:stretch>
        </p:blipFill>
        <p:spPr>
          <a:xfrm>
            <a:off x="129920" y="5991986"/>
            <a:ext cx="8309967" cy="677037"/>
          </a:xfrm>
          <a:prstGeom prst="rect">
            <a:avLst/>
          </a:prstGeom>
        </p:spPr>
      </p:pic>
      <p:pic>
        <p:nvPicPr>
          <p:cNvPr id="7" name="Picture 6">
            <a:extLst>
              <a:ext uri="{FF2B5EF4-FFF2-40B4-BE49-F238E27FC236}">
                <a16:creationId xmlns:a16="http://schemas.microsoft.com/office/drawing/2014/main" id="{BB65A307-8AAE-6BEB-4F90-0AD01460B929}"/>
              </a:ext>
            </a:extLst>
          </p:cNvPr>
          <p:cNvPicPr>
            <a:picLocks noChangeAspect="1"/>
          </p:cNvPicPr>
          <p:nvPr/>
        </p:nvPicPr>
        <p:blipFill>
          <a:blip r:embed="rId5"/>
          <a:stretch>
            <a:fillRect/>
          </a:stretch>
        </p:blipFill>
        <p:spPr>
          <a:xfrm>
            <a:off x="151053" y="1084021"/>
            <a:ext cx="2556510" cy="1926800"/>
          </a:xfrm>
          <a:prstGeom prst="rect">
            <a:avLst/>
          </a:prstGeom>
        </p:spPr>
      </p:pic>
      <p:sp>
        <p:nvSpPr>
          <p:cNvPr id="8" name="TextBox 7">
            <a:extLst>
              <a:ext uri="{FF2B5EF4-FFF2-40B4-BE49-F238E27FC236}">
                <a16:creationId xmlns:a16="http://schemas.microsoft.com/office/drawing/2014/main" id="{39572315-9318-E7DE-2839-28204EB12DAC}"/>
              </a:ext>
            </a:extLst>
          </p:cNvPr>
          <p:cNvSpPr txBox="1"/>
          <p:nvPr/>
        </p:nvSpPr>
        <p:spPr>
          <a:xfrm>
            <a:off x="46813" y="452057"/>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p:pic>
        <p:nvPicPr>
          <p:cNvPr id="9" name="Picture 8">
            <a:extLst>
              <a:ext uri="{FF2B5EF4-FFF2-40B4-BE49-F238E27FC236}">
                <a16:creationId xmlns:a16="http://schemas.microsoft.com/office/drawing/2014/main" id="{FB02A113-F12A-4289-9A02-C1F8F8478D70}"/>
              </a:ext>
            </a:extLst>
          </p:cNvPr>
          <p:cNvPicPr>
            <a:picLocks noChangeAspect="1"/>
          </p:cNvPicPr>
          <p:nvPr/>
        </p:nvPicPr>
        <p:blipFill>
          <a:blip r:embed="rId6"/>
          <a:stretch>
            <a:fillRect/>
          </a:stretch>
        </p:blipFill>
        <p:spPr>
          <a:xfrm>
            <a:off x="40790" y="66835"/>
            <a:ext cx="3295650" cy="381000"/>
          </a:xfrm>
          <a:prstGeom prst="rect">
            <a:avLst/>
          </a:prstGeom>
        </p:spPr>
      </p:pic>
      <p:pic>
        <p:nvPicPr>
          <p:cNvPr id="10" name="Picture 9" descr="A graph with a blue line&#10;&#10;AI-generated content may be incorrect.">
            <a:extLst>
              <a:ext uri="{FF2B5EF4-FFF2-40B4-BE49-F238E27FC236}">
                <a16:creationId xmlns:a16="http://schemas.microsoft.com/office/drawing/2014/main" id="{5232AD35-D257-84C9-FA5E-E10E8231FF5F}"/>
              </a:ext>
            </a:extLst>
          </p:cNvPr>
          <p:cNvPicPr>
            <a:picLocks noChangeAspect="1"/>
          </p:cNvPicPr>
          <p:nvPr/>
        </p:nvPicPr>
        <p:blipFill>
          <a:blip r:embed="rId7"/>
          <a:stretch>
            <a:fillRect/>
          </a:stretch>
        </p:blipFill>
        <p:spPr>
          <a:xfrm>
            <a:off x="3336440" y="66835"/>
            <a:ext cx="4154370" cy="2866515"/>
          </a:xfrm>
          <a:prstGeom prst="rect">
            <a:avLst/>
          </a:prstGeom>
        </p:spPr>
      </p:pic>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7A52B7A-3795-DEA8-3EF5-4387D0CC0F2C}"/>
                  </a:ext>
                </a:extLst>
              </p14:cNvPr>
              <p14:cNvContentPartPr/>
              <p14:nvPr/>
            </p14:nvContentPartPr>
            <p14:xfrm>
              <a:off x="6497952" y="4266912"/>
              <a:ext cx="352440" cy="37080"/>
            </p14:xfrm>
          </p:contentPart>
        </mc:Choice>
        <mc:Fallback xmlns="">
          <p:pic>
            <p:nvPicPr>
              <p:cNvPr id="11" name="Ink 10">
                <a:extLst>
                  <a:ext uri="{FF2B5EF4-FFF2-40B4-BE49-F238E27FC236}">
                    <a16:creationId xmlns:a16="http://schemas.microsoft.com/office/drawing/2014/main" id="{07A52B7A-3795-DEA8-3EF5-4387D0CC0F2C}"/>
                  </a:ext>
                </a:extLst>
              </p:cNvPr>
              <p:cNvPicPr/>
              <p:nvPr/>
            </p:nvPicPr>
            <p:blipFill>
              <a:blip r:embed="rId9"/>
              <a:stretch>
                <a:fillRect/>
              </a:stretch>
            </p:blipFill>
            <p:spPr>
              <a:xfrm>
                <a:off x="6462312" y="4195272"/>
                <a:ext cx="424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E437E7-2A7E-FF02-269D-085732756604}"/>
                  </a:ext>
                </a:extLst>
              </p14:cNvPr>
              <p14:cNvContentPartPr/>
              <p14:nvPr/>
            </p14:nvContentPartPr>
            <p14:xfrm>
              <a:off x="828672" y="901632"/>
              <a:ext cx="450360" cy="54720"/>
            </p14:xfrm>
          </p:contentPart>
        </mc:Choice>
        <mc:Fallback xmlns="">
          <p:pic>
            <p:nvPicPr>
              <p:cNvPr id="12" name="Ink 11">
                <a:extLst>
                  <a:ext uri="{FF2B5EF4-FFF2-40B4-BE49-F238E27FC236}">
                    <a16:creationId xmlns:a16="http://schemas.microsoft.com/office/drawing/2014/main" id="{5DE437E7-2A7E-FF02-269D-085732756604}"/>
                  </a:ext>
                </a:extLst>
              </p:cNvPr>
              <p:cNvPicPr/>
              <p:nvPr/>
            </p:nvPicPr>
            <p:blipFill>
              <a:blip r:embed="rId11"/>
              <a:stretch>
                <a:fillRect/>
              </a:stretch>
            </p:blipFill>
            <p:spPr>
              <a:xfrm>
                <a:off x="793032" y="829992"/>
                <a:ext cx="522000" cy="198360"/>
              </a:xfrm>
              <a:prstGeom prst="rect">
                <a:avLst/>
              </a:prstGeom>
            </p:spPr>
          </p:pic>
        </mc:Fallback>
      </mc:AlternateContent>
      <p:pic>
        <p:nvPicPr>
          <p:cNvPr id="17" name="Picture 16">
            <a:extLst>
              <a:ext uri="{FF2B5EF4-FFF2-40B4-BE49-F238E27FC236}">
                <a16:creationId xmlns:a16="http://schemas.microsoft.com/office/drawing/2014/main" id="{98A5B39C-064F-5C02-03C3-AB6DBA850D30}"/>
              </a:ext>
            </a:extLst>
          </p:cNvPr>
          <p:cNvPicPr>
            <a:picLocks noChangeAspect="1"/>
          </p:cNvPicPr>
          <p:nvPr/>
        </p:nvPicPr>
        <p:blipFill>
          <a:blip r:embed="rId12"/>
          <a:stretch>
            <a:fillRect/>
          </a:stretch>
        </p:blipFill>
        <p:spPr>
          <a:xfrm>
            <a:off x="7524191" y="23781"/>
            <a:ext cx="4667810" cy="6716256"/>
          </a:xfrm>
          <a:prstGeom prst="rect">
            <a:avLst/>
          </a:prstGeom>
        </p:spPr>
      </p:pic>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331C2C-64CA-6A9B-358E-45CE30A76133}"/>
                  </a:ext>
                </a:extLst>
              </p14:cNvPr>
              <p14:cNvContentPartPr/>
              <p14:nvPr/>
            </p14:nvContentPartPr>
            <p14:xfrm>
              <a:off x="9679992" y="5400912"/>
              <a:ext cx="829800" cy="12600"/>
            </p14:xfrm>
          </p:contentPart>
        </mc:Choice>
        <mc:Fallback xmlns="">
          <p:pic>
            <p:nvPicPr>
              <p:cNvPr id="19" name="Ink 18">
                <a:extLst>
                  <a:ext uri="{FF2B5EF4-FFF2-40B4-BE49-F238E27FC236}">
                    <a16:creationId xmlns:a16="http://schemas.microsoft.com/office/drawing/2014/main" id="{0D331C2C-64CA-6A9B-358E-45CE30A76133}"/>
                  </a:ext>
                </a:extLst>
              </p:cNvPr>
              <p:cNvPicPr/>
              <p:nvPr/>
            </p:nvPicPr>
            <p:blipFill>
              <a:blip r:embed="rId14"/>
              <a:stretch>
                <a:fillRect/>
              </a:stretch>
            </p:blipFill>
            <p:spPr>
              <a:xfrm>
                <a:off x="9643992" y="5328912"/>
                <a:ext cx="9014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 name="Ink 1">
                <a:extLst>
                  <a:ext uri="{FF2B5EF4-FFF2-40B4-BE49-F238E27FC236}">
                    <a16:creationId xmlns:a16="http://schemas.microsoft.com/office/drawing/2014/main" id="{7A4CD615-F136-B66B-9387-71BED76545EE}"/>
                  </a:ext>
                </a:extLst>
              </p14:cNvPr>
              <p14:cNvContentPartPr/>
              <p14:nvPr/>
            </p14:nvContentPartPr>
            <p14:xfrm>
              <a:off x="6502533" y="4542020"/>
              <a:ext cx="392400" cy="42480"/>
            </p14:xfrm>
          </p:contentPart>
        </mc:Choice>
        <mc:Fallback>
          <p:pic>
            <p:nvPicPr>
              <p:cNvPr id="2" name="Ink 1">
                <a:extLst>
                  <a:ext uri="{FF2B5EF4-FFF2-40B4-BE49-F238E27FC236}">
                    <a16:creationId xmlns:a16="http://schemas.microsoft.com/office/drawing/2014/main" id="{7A4CD615-F136-B66B-9387-71BED76545EE}"/>
                  </a:ext>
                </a:extLst>
              </p:cNvPr>
              <p:cNvPicPr/>
              <p:nvPr/>
            </p:nvPicPr>
            <p:blipFill>
              <a:blip r:embed="rId16"/>
              <a:stretch>
                <a:fillRect/>
              </a:stretch>
            </p:blipFill>
            <p:spPr>
              <a:xfrm>
                <a:off x="6448533" y="4434380"/>
                <a:ext cx="500040" cy="258120"/>
              </a:xfrm>
              <a:prstGeom prst="rect">
                <a:avLst/>
              </a:prstGeom>
            </p:spPr>
          </p:pic>
        </mc:Fallback>
      </mc:AlternateContent>
    </p:spTree>
    <p:extLst>
      <p:ext uri="{BB962C8B-B14F-4D97-AF65-F5344CB8AC3E}">
        <p14:creationId xmlns:p14="http://schemas.microsoft.com/office/powerpoint/2010/main" val="360786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5EBD608-6FBD-BC8B-D1D8-989D0C471A88}"/>
              </a:ext>
            </a:extLst>
          </p:cNvPr>
          <p:cNvPicPr>
            <a:picLocks noChangeAspect="1"/>
          </p:cNvPicPr>
          <p:nvPr/>
        </p:nvPicPr>
        <p:blipFill>
          <a:blip r:embed="rId3"/>
          <a:stretch>
            <a:fillRect/>
          </a:stretch>
        </p:blipFill>
        <p:spPr>
          <a:xfrm>
            <a:off x="5656380" y="4565712"/>
            <a:ext cx="1274062" cy="1796638"/>
          </a:xfrm>
          <a:prstGeom prst="rect">
            <a:avLst/>
          </a:prstGeom>
        </p:spPr>
      </p:pic>
      <p:pic>
        <p:nvPicPr>
          <p:cNvPr id="10" name="Picture 9">
            <a:extLst>
              <a:ext uri="{FF2B5EF4-FFF2-40B4-BE49-F238E27FC236}">
                <a16:creationId xmlns:a16="http://schemas.microsoft.com/office/drawing/2014/main" id="{04D465CA-3212-CF50-AF02-48271A1E8684}"/>
              </a:ext>
            </a:extLst>
          </p:cNvPr>
          <p:cNvPicPr>
            <a:picLocks noChangeAspect="1"/>
          </p:cNvPicPr>
          <p:nvPr/>
        </p:nvPicPr>
        <p:blipFill>
          <a:blip r:embed="rId4"/>
          <a:stretch>
            <a:fillRect/>
          </a:stretch>
        </p:blipFill>
        <p:spPr>
          <a:xfrm>
            <a:off x="916310" y="0"/>
            <a:ext cx="10359380" cy="6858000"/>
          </a:xfrm>
          <a:prstGeom prst="rect">
            <a:avLst/>
          </a:prstGeom>
        </p:spPr>
      </p:pic>
      <p:pic>
        <p:nvPicPr>
          <p:cNvPr id="11" name="Picture 10">
            <a:extLst>
              <a:ext uri="{FF2B5EF4-FFF2-40B4-BE49-F238E27FC236}">
                <a16:creationId xmlns:a16="http://schemas.microsoft.com/office/drawing/2014/main" id="{6D50E794-E652-1BD6-B247-7C6A22A2B645}"/>
              </a:ext>
            </a:extLst>
          </p:cNvPr>
          <p:cNvPicPr>
            <a:picLocks noChangeAspect="1"/>
          </p:cNvPicPr>
          <p:nvPr/>
        </p:nvPicPr>
        <p:blipFill>
          <a:blip r:embed="rId5"/>
          <a:stretch>
            <a:fillRect/>
          </a:stretch>
        </p:blipFill>
        <p:spPr>
          <a:xfrm>
            <a:off x="10845930" y="676406"/>
            <a:ext cx="1473961" cy="462419"/>
          </a:xfrm>
          <a:prstGeom prst="rect">
            <a:avLst/>
          </a:prstGeom>
        </p:spPr>
      </p:pic>
      <p:pic>
        <p:nvPicPr>
          <p:cNvPr id="13" name="Picture 12">
            <a:extLst>
              <a:ext uri="{FF2B5EF4-FFF2-40B4-BE49-F238E27FC236}">
                <a16:creationId xmlns:a16="http://schemas.microsoft.com/office/drawing/2014/main" id="{9CA9C0BB-98BE-175E-9AAF-75E8E7CB7D44}"/>
              </a:ext>
            </a:extLst>
          </p:cNvPr>
          <p:cNvPicPr>
            <a:picLocks noChangeAspect="1"/>
          </p:cNvPicPr>
          <p:nvPr/>
        </p:nvPicPr>
        <p:blipFill>
          <a:blip r:embed="rId6"/>
          <a:stretch>
            <a:fillRect/>
          </a:stretch>
        </p:blipFill>
        <p:spPr>
          <a:xfrm>
            <a:off x="4924929" y="755215"/>
            <a:ext cx="4876800" cy="304800"/>
          </a:xfrm>
          <a:prstGeom prst="rect">
            <a:avLst/>
          </a:prstGeom>
        </p:spPr>
      </p:pic>
      <p:pic>
        <p:nvPicPr>
          <p:cNvPr id="15" name="Picture 14">
            <a:extLst>
              <a:ext uri="{FF2B5EF4-FFF2-40B4-BE49-F238E27FC236}">
                <a16:creationId xmlns:a16="http://schemas.microsoft.com/office/drawing/2014/main" id="{D6673C1B-2C86-BD20-5012-CDBB85F673D4}"/>
              </a:ext>
            </a:extLst>
          </p:cNvPr>
          <p:cNvPicPr>
            <a:picLocks noChangeAspect="1"/>
          </p:cNvPicPr>
          <p:nvPr/>
        </p:nvPicPr>
        <p:blipFill>
          <a:blip r:embed="rId7"/>
          <a:stretch>
            <a:fillRect/>
          </a:stretch>
        </p:blipFill>
        <p:spPr>
          <a:xfrm>
            <a:off x="6930442" y="1334424"/>
            <a:ext cx="4094922" cy="304800"/>
          </a:xfrm>
          <a:prstGeom prst="rect">
            <a:avLst/>
          </a:prstGeom>
        </p:spPr>
      </p:pic>
      <p:pic>
        <p:nvPicPr>
          <p:cNvPr id="17" name="Picture 16">
            <a:extLst>
              <a:ext uri="{FF2B5EF4-FFF2-40B4-BE49-F238E27FC236}">
                <a16:creationId xmlns:a16="http://schemas.microsoft.com/office/drawing/2014/main" id="{C6063A86-4E9F-1899-67F8-282E5D890C16}"/>
              </a:ext>
            </a:extLst>
          </p:cNvPr>
          <p:cNvPicPr>
            <a:picLocks noChangeAspect="1"/>
          </p:cNvPicPr>
          <p:nvPr/>
        </p:nvPicPr>
        <p:blipFill>
          <a:blip r:embed="rId8"/>
          <a:stretch>
            <a:fillRect/>
          </a:stretch>
        </p:blipFill>
        <p:spPr>
          <a:xfrm>
            <a:off x="6930442" y="1916456"/>
            <a:ext cx="2630319" cy="258943"/>
          </a:xfrm>
          <a:prstGeom prst="rect">
            <a:avLst/>
          </a:prstGeom>
        </p:spPr>
      </p:pic>
      <p:pic>
        <p:nvPicPr>
          <p:cNvPr id="23" name="Picture 22">
            <a:extLst>
              <a:ext uri="{FF2B5EF4-FFF2-40B4-BE49-F238E27FC236}">
                <a16:creationId xmlns:a16="http://schemas.microsoft.com/office/drawing/2014/main" id="{A418F145-458D-3F75-EF31-CA87BE6AD646}"/>
              </a:ext>
            </a:extLst>
          </p:cNvPr>
          <p:cNvPicPr>
            <a:picLocks noChangeAspect="1"/>
          </p:cNvPicPr>
          <p:nvPr/>
        </p:nvPicPr>
        <p:blipFill>
          <a:blip r:embed="rId9"/>
          <a:stretch>
            <a:fillRect/>
          </a:stretch>
        </p:blipFill>
        <p:spPr>
          <a:xfrm>
            <a:off x="6930442" y="2435861"/>
            <a:ext cx="4094922" cy="295245"/>
          </a:xfrm>
          <a:prstGeom prst="rect">
            <a:avLst/>
          </a:prstGeom>
        </p:spPr>
      </p:pic>
      <p:pic>
        <p:nvPicPr>
          <p:cNvPr id="27" name="Picture 26">
            <a:extLst>
              <a:ext uri="{FF2B5EF4-FFF2-40B4-BE49-F238E27FC236}">
                <a16:creationId xmlns:a16="http://schemas.microsoft.com/office/drawing/2014/main" id="{58BAEC31-9BD4-A647-AC18-CFAED1797DD2}"/>
              </a:ext>
            </a:extLst>
          </p:cNvPr>
          <p:cNvPicPr>
            <a:picLocks noChangeAspect="1"/>
          </p:cNvPicPr>
          <p:nvPr/>
        </p:nvPicPr>
        <p:blipFill>
          <a:blip r:embed="rId10"/>
          <a:stretch>
            <a:fillRect/>
          </a:stretch>
        </p:blipFill>
        <p:spPr>
          <a:xfrm>
            <a:off x="6930442" y="2958295"/>
            <a:ext cx="3452003" cy="349079"/>
          </a:xfrm>
          <a:prstGeom prst="rect">
            <a:avLst/>
          </a:prstGeom>
        </p:spPr>
      </p:pic>
      <p:pic>
        <p:nvPicPr>
          <p:cNvPr id="29" name="Picture 28">
            <a:extLst>
              <a:ext uri="{FF2B5EF4-FFF2-40B4-BE49-F238E27FC236}">
                <a16:creationId xmlns:a16="http://schemas.microsoft.com/office/drawing/2014/main" id="{B215177D-7F89-A2AD-717D-51CD192220DF}"/>
              </a:ext>
            </a:extLst>
          </p:cNvPr>
          <p:cNvPicPr>
            <a:picLocks noChangeAspect="1"/>
          </p:cNvPicPr>
          <p:nvPr/>
        </p:nvPicPr>
        <p:blipFill>
          <a:blip r:embed="rId11"/>
          <a:stretch>
            <a:fillRect/>
          </a:stretch>
        </p:blipFill>
        <p:spPr>
          <a:xfrm>
            <a:off x="6930442" y="3482068"/>
            <a:ext cx="2630319" cy="349905"/>
          </a:xfrm>
          <a:prstGeom prst="rect">
            <a:avLst/>
          </a:prstGeom>
        </p:spPr>
      </p:pic>
      <p:pic>
        <p:nvPicPr>
          <p:cNvPr id="31" name="Picture 30">
            <a:extLst>
              <a:ext uri="{FF2B5EF4-FFF2-40B4-BE49-F238E27FC236}">
                <a16:creationId xmlns:a16="http://schemas.microsoft.com/office/drawing/2014/main" id="{8442F743-7A68-723F-B167-85C9307045B1}"/>
              </a:ext>
            </a:extLst>
          </p:cNvPr>
          <p:cNvPicPr>
            <a:picLocks noChangeAspect="1"/>
          </p:cNvPicPr>
          <p:nvPr/>
        </p:nvPicPr>
        <p:blipFill>
          <a:blip r:embed="rId12"/>
          <a:stretch>
            <a:fillRect/>
          </a:stretch>
        </p:blipFill>
        <p:spPr>
          <a:xfrm>
            <a:off x="6930443" y="4047307"/>
            <a:ext cx="2957270" cy="361588"/>
          </a:xfrm>
          <a:prstGeom prst="rect">
            <a:avLst/>
          </a:prstGeom>
        </p:spPr>
      </p:pic>
      <p:pic>
        <p:nvPicPr>
          <p:cNvPr id="39" name="Picture 38">
            <a:extLst>
              <a:ext uri="{FF2B5EF4-FFF2-40B4-BE49-F238E27FC236}">
                <a16:creationId xmlns:a16="http://schemas.microsoft.com/office/drawing/2014/main" id="{A7BFCD98-1CF6-CF85-86E3-CBF038F26126}"/>
              </a:ext>
            </a:extLst>
          </p:cNvPr>
          <p:cNvPicPr>
            <a:picLocks noChangeAspect="1"/>
          </p:cNvPicPr>
          <p:nvPr/>
        </p:nvPicPr>
        <p:blipFill>
          <a:blip r:embed="rId13"/>
          <a:stretch>
            <a:fillRect/>
          </a:stretch>
        </p:blipFill>
        <p:spPr>
          <a:xfrm>
            <a:off x="3661057" y="5195443"/>
            <a:ext cx="638175" cy="257175"/>
          </a:xfrm>
          <a:prstGeom prst="rect">
            <a:avLst/>
          </a:prstGeom>
        </p:spPr>
      </p:pic>
      <p:pic>
        <p:nvPicPr>
          <p:cNvPr id="41" name="Picture 40">
            <a:extLst>
              <a:ext uri="{FF2B5EF4-FFF2-40B4-BE49-F238E27FC236}">
                <a16:creationId xmlns:a16="http://schemas.microsoft.com/office/drawing/2014/main" id="{2632CC44-B472-FAD1-B1C6-96CD12E4D5CB}"/>
              </a:ext>
            </a:extLst>
          </p:cNvPr>
          <p:cNvPicPr>
            <a:picLocks noChangeAspect="1"/>
          </p:cNvPicPr>
          <p:nvPr/>
        </p:nvPicPr>
        <p:blipFill>
          <a:blip r:embed="rId14"/>
          <a:stretch>
            <a:fillRect/>
          </a:stretch>
        </p:blipFill>
        <p:spPr>
          <a:xfrm>
            <a:off x="6585172" y="4573155"/>
            <a:ext cx="4575428" cy="349079"/>
          </a:xfrm>
          <a:prstGeom prst="rect">
            <a:avLst/>
          </a:prstGeom>
        </p:spPr>
      </p:pic>
      <p:pic>
        <p:nvPicPr>
          <p:cNvPr id="43" name="Picture 42">
            <a:extLst>
              <a:ext uri="{FF2B5EF4-FFF2-40B4-BE49-F238E27FC236}">
                <a16:creationId xmlns:a16="http://schemas.microsoft.com/office/drawing/2014/main" id="{D3A35C50-D51B-3F88-9072-1ADDE72EDE4F}"/>
              </a:ext>
            </a:extLst>
          </p:cNvPr>
          <p:cNvPicPr>
            <a:picLocks noChangeAspect="1"/>
          </p:cNvPicPr>
          <p:nvPr/>
        </p:nvPicPr>
        <p:blipFill>
          <a:blip r:embed="rId15"/>
          <a:stretch>
            <a:fillRect/>
          </a:stretch>
        </p:blipFill>
        <p:spPr>
          <a:xfrm>
            <a:off x="6517486" y="5195443"/>
            <a:ext cx="4710800" cy="311346"/>
          </a:xfrm>
          <a:prstGeom prst="rect">
            <a:avLst/>
          </a:prstGeom>
        </p:spPr>
      </p:pic>
      <p:sp>
        <p:nvSpPr>
          <p:cNvPr id="2" name="TextBox 1">
            <a:extLst>
              <a:ext uri="{FF2B5EF4-FFF2-40B4-BE49-F238E27FC236}">
                <a16:creationId xmlns:a16="http://schemas.microsoft.com/office/drawing/2014/main" id="{10B57928-AB53-9EA6-6A02-E04BD1653169}"/>
              </a:ext>
            </a:extLst>
          </p:cNvPr>
          <p:cNvSpPr txBox="1"/>
          <p:nvPr/>
        </p:nvSpPr>
        <p:spPr>
          <a:xfrm>
            <a:off x="0" y="-46567"/>
            <a:ext cx="3187700" cy="553998"/>
          </a:xfrm>
          <a:prstGeom prst="rect">
            <a:avLst/>
          </a:prstGeom>
          <a:noFill/>
        </p:spPr>
        <p:txBody>
          <a:bodyPr wrap="square" rtlCol="0">
            <a:spAutoFit/>
          </a:bodyPr>
          <a:lstStyle/>
          <a:p>
            <a:r>
              <a:rPr lang="en-US" sz="3000" b="1" dirty="0"/>
              <a:t>Conclusion</a:t>
            </a:r>
          </a:p>
        </p:txBody>
      </p:sp>
    </p:spTree>
    <p:extLst>
      <p:ext uri="{BB962C8B-B14F-4D97-AF65-F5344CB8AC3E}">
        <p14:creationId xmlns:p14="http://schemas.microsoft.com/office/powerpoint/2010/main" val="356270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3A5B9-F7B1-1C47-892B-C64FF1FF0608}"/>
              </a:ext>
            </a:extLst>
          </p:cNvPr>
          <p:cNvSpPr txBox="1"/>
          <p:nvPr/>
        </p:nvSpPr>
        <p:spPr>
          <a:xfrm>
            <a:off x="372533" y="2472266"/>
            <a:ext cx="11032066" cy="1200329"/>
          </a:xfrm>
          <a:prstGeom prst="rect">
            <a:avLst/>
          </a:prstGeom>
          <a:noFill/>
        </p:spPr>
        <p:txBody>
          <a:bodyPr wrap="square" rtlCol="0">
            <a:spAutoFit/>
          </a:bodyPr>
          <a:lstStyle/>
          <a:p>
            <a:r>
              <a:rPr lang="en-US" b="1" dirty="0"/>
              <a:t>“While Zillow Offers used pricing specialists and agents to resolve discrepancies in buying properties, they mostly relied on the algorithm to get the work done. Zillow ended up paying thousands over market prices, and the company reported $1.2 billion in revenue for its home segment in the third quarter, missing its expectations and losing $328 million”</a:t>
            </a:r>
          </a:p>
        </p:txBody>
      </p:sp>
      <p:pic>
        <p:nvPicPr>
          <p:cNvPr id="4" name="Picture 3">
            <a:extLst>
              <a:ext uri="{FF2B5EF4-FFF2-40B4-BE49-F238E27FC236}">
                <a16:creationId xmlns:a16="http://schemas.microsoft.com/office/drawing/2014/main" id="{56B32B9B-5BC3-552F-9A66-CF670BB24429}"/>
              </a:ext>
            </a:extLst>
          </p:cNvPr>
          <p:cNvPicPr>
            <a:picLocks noChangeAspect="1"/>
          </p:cNvPicPr>
          <p:nvPr/>
        </p:nvPicPr>
        <p:blipFill>
          <a:blip r:embed="rId2"/>
          <a:stretch>
            <a:fillRect/>
          </a:stretch>
        </p:blipFill>
        <p:spPr>
          <a:xfrm>
            <a:off x="372533" y="1158331"/>
            <a:ext cx="2219439" cy="562004"/>
          </a:xfrm>
          <a:prstGeom prst="rect">
            <a:avLst/>
          </a:prstGeom>
        </p:spPr>
      </p:pic>
      <p:sp>
        <p:nvSpPr>
          <p:cNvPr id="5" name="TextBox 4">
            <a:extLst>
              <a:ext uri="{FF2B5EF4-FFF2-40B4-BE49-F238E27FC236}">
                <a16:creationId xmlns:a16="http://schemas.microsoft.com/office/drawing/2014/main" id="{F6B8D0BF-C503-DD0C-8A52-C706587C1870}"/>
              </a:ext>
            </a:extLst>
          </p:cNvPr>
          <p:cNvSpPr txBox="1"/>
          <p:nvPr/>
        </p:nvSpPr>
        <p:spPr>
          <a:xfrm>
            <a:off x="601133" y="1644071"/>
            <a:ext cx="4444999" cy="861774"/>
          </a:xfrm>
          <a:prstGeom prst="rect">
            <a:avLst/>
          </a:prstGeom>
          <a:noFill/>
        </p:spPr>
        <p:txBody>
          <a:bodyPr wrap="square" rtlCol="0">
            <a:spAutoFit/>
          </a:bodyPr>
          <a:lstStyle/>
          <a:p>
            <a:r>
              <a:rPr lang="en-US" sz="1600" dirty="0"/>
              <a:t>Nov 10, 2021, 7:00 PM</a:t>
            </a:r>
          </a:p>
          <a:p>
            <a:r>
              <a:rPr lang="en-US" sz="1600" dirty="0"/>
              <a:t>By </a:t>
            </a:r>
            <a:r>
              <a:rPr lang="en-US" sz="1600" dirty="0" err="1"/>
              <a:t>Cordilia</a:t>
            </a:r>
            <a:r>
              <a:rPr lang="en-US" sz="1600" dirty="0"/>
              <a:t> James</a:t>
            </a:r>
          </a:p>
          <a:p>
            <a:endParaRPr lang="en-US"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7B411D2-EE9C-4C9F-A462-88B4A36CB37F}"/>
                  </a:ext>
                </a:extLst>
              </p14:cNvPr>
              <p14:cNvContentPartPr/>
              <p14:nvPr/>
            </p14:nvContentPartPr>
            <p14:xfrm>
              <a:off x="10524093" y="2658340"/>
              <a:ext cx="589320" cy="89280"/>
            </p14:xfrm>
          </p:contentPart>
        </mc:Choice>
        <mc:Fallback>
          <p:pic>
            <p:nvPicPr>
              <p:cNvPr id="6" name="Ink 5">
                <a:extLst>
                  <a:ext uri="{FF2B5EF4-FFF2-40B4-BE49-F238E27FC236}">
                    <a16:creationId xmlns:a16="http://schemas.microsoft.com/office/drawing/2014/main" id="{47B411D2-EE9C-4C9F-A462-88B4A36CB37F}"/>
                  </a:ext>
                </a:extLst>
              </p:cNvPr>
              <p:cNvPicPr/>
              <p:nvPr/>
            </p:nvPicPr>
            <p:blipFill>
              <a:blip r:embed="rId4"/>
              <a:stretch>
                <a:fillRect/>
              </a:stretch>
            </p:blipFill>
            <p:spPr>
              <a:xfrm>
                <a:off x="10470093" y="2550700"/>
                <a:ext cx="69696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B2D05E9A-5E65-7D0F-D7AB-B6E13E502451}"/>
                  </a:ext>
                </a:extLst>
              </p14:cNvPr>
              <p14:cNvContentPartPr/>
              <p14:nvPr/>
            </p14:nvContentPartPr>
            <p14:xfrm>
              <a:off x="401973" y="2886580"/>
              <a:ext cx="2307240" cy="93960"/>
            </p14:xfrm>
          </p:contentPart>
        </mc:Choice>
        <mc:Fallback>
          <p:pic>
            <p:nvPicPr>
              <p:cNvPr id="7" name="Ink 6">
                <a:extLst>
                  <a:ext uri="{FF2B5EF4-FFF2-40B4-BE49-F238E27FC236}">
                    <a16:creationId xmlns:a16="http://schemas.microsoft.com/office/drawing/2014/main" id="{B2D05E9A-5E65-7D0F-D7AB-B6E13E502451}"/>
                  </a:ext>
                </a:extLst>
              </p:cNvPr>
              <p:cNvPicPr/>
              <p:nvPr/>
            </p:nvPicPr>
            <p:blipFill>
              <a:blip r:embed="rId6"/>
              <a:stretch>
                <a:fillRect/>
              </a:stretch>
            </p:blipFill>
            <p:spPr>
              <a:xfrm>
                <a:off x="348333" y="2778580"/>
                <a:ext cx="241488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560DF0CB-49D9-D30C-C35F-FA830B2FC625}"/>
                  </a:ext>
                </a:extLst>
              </p14:cNvPr>
              <p14:cNvContentPartPr/>
              <p14:nvPr/>
            </p14:nvContentPartPr>
            <p14:xfrm>
              <a:off x="427533" y="3492100"/>
              <a:ext cx="1780200" cy="720"/>
            </p14:xfrm>
          </p:contentPart>
        </mc:Choice>
        <mc:Fallback>
          <p:pic>
            <p:nvPicPr>
              <p:cNvPr id="9" name="Ink 8">
                <a:extLst>
                  <a:ext uri="{FF2B5EF4-FFF2-40B4-BE49-F238E27FC236}">
                    <a16:creationId xmlns:a16="http://schemas.microsoft.com/office/drawing/2014/main" id="{560DF0CB-49D9-D30C-C35F-FA830B2FC625}"/>
                  </a:ext>
                </a:extLst>
              </p:cNvPr>
              <p:cNvPicPr/>
              <p:nvPr/>
            </p:nvPicPr>
            <p:blipFill>
              <a:blip r:embed="rId8"/>
              <a:stretch>
                <a:fillRect/>
              </a:stretch>
            </p:blipFill>
            <p:spPr>
              <a:xfrm>
                <a:off x="373533" y="3276100"/>
                <a:ext cx="1887840" cy="432000"/>
              </a:xfrm>
              <a:prstGeom prst="rect">
                <a:avLst/>
              </a:prstGeom>
            </p:spPr>
          </p:pic>
        </mc:Fallback>
      </mc:AlternateContent>
    </p:spTree>
    <p:extLst>
      <p:ext uri="{BB962C8B-B14F-4D97-AF65-F5344CB8AC3E}">
        <p14:creationId xmlns:p14="http://schemas.microsoft.com/office/powerpoint/2010/main" val="3434627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DD63C-9F57-AC67-A5B4-6F14D2693586}"/>
              </a:ext>
            </a:extLst>
          </p:cNvPr>
          <p:cNvPicPr>
            <a:picLocks noChangeAspect="1"/>
          </p:cNvPicPr>
          <p:nvPr/>
        </p:nvPicPr>
        <p:blipFill>
          <a:blip r:embed="rId2"/>
          <a:srcRect l="16703" r="21298" b="2"/>
          <a:stretch/>
        </p:blipFill>
        <p:spPr>
          <a:xfrm>
            <a:off x="20" y="10"/>
            <a:ext cx="6095980" cy="6857990"/>
          </a:xfrm>
          <a:prstGeom prst="rect">
            <a:avLst/>
          </a:prstGeom>
        </p:spPr>
      </p:pic>
      <p:sp>
        <p:nvSpPr>
          <p:cNvPr id="2" name="TextBox 1">
            <a:extLst>
              <a:ext uri="{FF2B5EF4-FFF2-40B4-BE49-F238E27FC236}">
                <a16:creationId xmlns:a16="http://schemas.microsoft.com/office/drawing/2014/main" id="{9F276F70-0177-8049-9B27-7932DA422D6B}"/>
              </a:ext>
            </a:extLst>
          </p:cNvPr>
          <p:cNvSpPr txBox="1"/>
          <p:nvPr/>
        </p:nvSpPr>
        <p:spPr>
          <a:xfrm>
            <a:off x="8204201" y="2815167"/>
            <a:ext cx="2705100" cy="646331"/>
          </a:xfrm>
          <a:prstGeom prst="rect">
            <a:avLst/>
          </a:prstGeom>
          <a:noFill/>
        </p:spPr>
        <p:txBody>
          <a:bodyPr wrap="square" rtlCol="0">
            <a:spAutoFit/>
          </a:bodyPr>
          <a:lstStyle/>
          <a:p>
            <a:r>
              <a:rPr lang="en-US" sz="3600" b="1" dirty="0"/>
              <a:t>Thank you</a:t>
            </a:r>
          </a:p>
        </p:txBody>
      </p:sp>
    </p:spTree>
    <p:extLst>
      <p:ext uri="{BB962C8B-B14F-4D97-AF65-F5344CB8AC3E}">
        <p14:creationId xmlns:p14="http://schemas.microsoft.com/office/powerpoint/2010/main" val="743126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9ED0C1-E929-B435-D5B8-E99725A3E507}"/>
              </a:ext>
            </a:extLst>
          </p:cNvPr>
          <p:cNvPicPr>
            <a:picLocks noChangeAspect="1"/>
          </p:cNvPicPr>
          <p:nvPr/>
        </p:nvPicPr>
        <p:blipFill>
          <a:blip r:embed="rId2"/>
          <a:stretch>
            <a:fillRect/>
          </a:stretch>
        </p:blipFill>
        <p:spPr>
          <a:xfrm>
            <a:off x="1553227" y="27514"/>
            <a:ext cx="9122292" cy="6830485"/>
          </a:xfrm>
          <a:prstGeom prst="rect">
            <a:avLst/>
          </a:prstGeom>
        </p:spPr>
      </p:pic>
      <p:pic>
        <p:nvPicPr>
          <p:cNvPr id="9" name="Picture 8">
            <a:extLst>
              <a:ext uri="{FF2B5EF4-FFF2-40B4-BE49-F238E27FC236}">
                <a16:creationId xmlns:a16="http://schemas.microsoft.com/office/drawing/2014/main" id="{7C0382C1-F79A-C5BB-6A92-7E858897679B}"/>
              </a:ext>
            </a:extLst>
          </p:cNvPr>
          <p:cNvPicPr>
            <a:picLocks noChangeAspect="1"/>
          </p:cNvPicPr>
          <p:nvPr/>
        </p:nvPicPr>
        <p:blipFill>
          <a:blip r:embed="rId3"/>
          <a:stretch>
            <a:fillRect/>
          </a:stretch>
        </p:blipFill>
        <p:spPr>
          <a:xfrm>
            <a:off x="10282433" y="526094"/>
            <a:ext cx="1473961" cy="462419"/>
          </a:xfrm>
          <a:prstGeom prst="rect">
            <a:avLst/>
          </a:prstGeom>
        </p:spPr>
      </p:pic>
    </p:spTree>
    <p:extLst>
      <p:ext uri="{BB962C8B-B14F-4D97-AF65-F5344CB8AC3E}">
        <p14:creationId xmlns:p14="http://schemas.microsoft.com/office/powerpoint/2010/main" val="290964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75A67D-A745-F7CF-CFC2-D8FF8C0865F3}"/>
              </a:ext>
            </a:extLst>
          </p:cNvPr>
          <p:cNvPicPr>
            <a:picLocks noChangeAspect="1"/>
          </p:cNvPicPr>
          <p:nvPr/>
        </p:nvPicPr>
        <p:blipFill>
          <a:blip r:embed="rId2"/>
          <a:stretch>
            <a:fillRect/>
          </a:stretch>
        </p:blipFill>
        <p:spPr>
          <a:xfrm>
            <a:off x="916310" y="0"/>
            <a:ext cx="10359380" cy="6858000"/>
          </a:xfrm>
          <a:prstGeom prst="rect">
            <a:avLst/>
          </a:prstGeom>
        </p:spPr>
      </p:pic>
      <p:pic>
        <p:nvPicPr>
          <p:cNvPr id="8" name="Picture 7">
            <a:extLst>
              <a:ext uri="{FF2B5EF4-FFF2-40B4-BE49-F238E27FC236}">
                <a16:creationId xmlns:a16="http://schemas.microsoft.com/office/drawing/2014/main" id="{DA1900C7-2875-60FC-5546-13910AEE3B11}"/>
              </a:ext>
            </a:extLst>
          </p:cNvPr>
          <p:cNvPicPr>
            <a:picLocks noChangeAspect="1"/>
          </p:cNvPicPr>
          <p:nvPr/>
        </p:nvPicPr>
        <p:blipFill>
          <a:blip r:embed="rId3"/>
          <a:stretch>
            <a:fillRect/>
          </a:stretch>
        </p:blipFill>
        <p:spPr>
          <a:xfrm>
            <a:off x="10858630" y="676406"/>
            <a:ext cx="1473961" cy="462419"/>
          </a:xfrm>
          <a:prstGeom prst="rect">
            <a:avLst/>
          </a:prstGeom>
        </p:spPr>
      </p:pic>
    </p:spTree>
    <p:extLst>
      <p:ext uri="{BB962C8B-B14F-4D97-AF65-F5344CB8AC3E}">
        <p14:creationId xmlns:p14="http://schemas.microsoft.com/office/powerpoint/2010/main" val="2936734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19EBB0-43C6-66F1-89AE-03D92D21CA9C}"/>
              </a:ext>
            </a:extLst>
          </p:cNvPr>
          <p:cNvPicPr>
            <a:picLocks noChangeAspect="1"/>
          </p:cNvPicPr>
          <p:nvPr/>
        </p:nvPicPr>
        <p:blipFill>
          <a:blip r:embed="rId3"/>
          <a:stretch>
            <a:fillRect/>
          </a:stretch>
        </p:blipFill>
        <p:spPr>
          <a:xfrm>
            <a:off x="970344" y="643467"/>
            <a:ext cx="4637912" cy="5571066"/>
          </a:xfrm>
          <a:prstGeom prst="rect">
            <a:avLst/>
          </a:prstGeom>
        </p:spPr>
      </p:pic>
      <p:pic>
        <p:nvPicPr>
          <p:cNvPr id="5" name="Picture 4">
            <a:extLst>
              <a:ext uri="{FF2B5EF4-FFF2-40B4-BE49-F238E27FC236}">
                <a16:creationId xmlns:a16="http://schemas.microsoft.com/office/drawing/2014/main" id="{A3786818-AB66-5096-527F-144F98364ABB}"/>
              </a:ext>
            </a:extLst>
          </p:cNvPr>
          <p:cNvPicPr>
            <a:picLocks noChangeAspect="1"/>
          </p:cNvPicPr>
          <p:nvPr/>
        </p:nvPicPr>
        <p:blipFill>
          <a:blip r:embed="rId4"/>
          <a:stretch>
            <a:fillRect/>
          </a:stretch>
        </p:blipFill>
        <p:spPr>
          <a:xfrm>
            <a:off x="6256865" y="2033323"/>
            <a:ext cx="5291667" cy="279135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B00D2C7-D93A-529D-1737-4D6856AE7C13}"/>
                  </a:ext>
                </a:extLst>
              </p14:cNvPr>
              <p14:cNvContentPartPr/>
              <p14:nvPr/>
            </p14:nvContentPartPr>
            <p14:xfrm>
              <a:off x="3562240" y="5396900"/>
              <a:ext cx="596520" cy="71280"/>
            </p14:xfrm>
          </p:contentPart>
        </mc:Choice>
        <mc:Fallback xmlns="">
          <p:pic>
            <p:nvPicPr>
              <p:cNvPr id="6" name="Ink 5">
                <a:extLst>
                  <a:ext uri="{FF2B5EF4-FFF2-40B4-BE49-F238E27FC236}">
                    <a16:creationId xmlns:a16="http://schemas.microsoft.com/office/drawing/2014/main" id="{DB00D2C7-D93A-529D-1737-4D6856AE7C13}"/>
                  </a:ext>
                </a:extLst>
              </p:cNvPr>
              <p:cNvPicPr/>
              <p:nvPr/>
            </p:nvPicPr>
            <p:blipFill>
              <a:blip r:embed="rId6"/>
              <a:stretch>
                <a:fillRect/>
              </a:stretch>
            </p:blipFill>
            <p:spPr>
              <a:xfrm>
                <a:off x="3508240" y="5289260"/>
                <a:ext cx="7041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79B83259-4F86-B08C-2F72-71B3D478A53E}"/>
                  </a:ext>
                </a:extLst>
              </p14:cNvPr>
              <p14:cNvContentPartPr/>
              <p14:nvPr/>
            </p14:nvContentPartPr>
            <p14:xfrm>
              <a:off x="4654480" y="5632340"/>
              <a:ext cx="158400" cy="7560"/>
            </p14:xfrm>
          </p:contentPart>
        </mc:Choice>
        <mc:Fallback xmlns="">
          <p:pic>
            <p:nvPicPr>
              <p:cNvPr id="7" name="Ink 6">
                <a:extLst>
                  <a:ext uri="{FF2B5EF4-FFF2-40B4-BE49-F238E27FC236}">
                    <a16:creationId xmlns:a16="http://schemas.microsoft.com/office/drawing/2014/main" id="{79B83259-4F86-B08C-2F72-71B3D478A53E}"/>
                  </a:ext>
                </a:extLst>
              </p:cNvPr>
              <p:cNvPicPr/>
              <p:nvPr/>
            </p:nvPicPr>
            <p:blipFill>
              <a:blip r:embed="rId8"/>
              <a:stretch>
                <a:fillRect/>
              </a:stretch>
            </p:blipFill>
            <p:spPr>
              <a:xfrm>
                <a:off x="4600480" y="5524340"/>
                <a:ext cx="266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F0B0263-CD85-0DE7-21A2-01B4FD18AF9B}"/>
                  </a:ext>
                </a:extLst>
              </p14:cNvPr>
              <p14:cNvContentPartPr/>
              <p14:nvPr/>
            </p14:nvContentPartPr>
            <p14:xfrm>
              <a:off x="4619340" y="1128360"/>
              <a:ext cx="161640" cy="5040"/>
            </p14:xfrm>
          </p:contentPart>
        </mc:Choice>
        <mc:Fallback xmlns="">
          <p:pic>
            <p:nvPicPr>
              <p:cNvPr id="8" name="Ink 7">
                <a:extLst>
                  <a:ext uri="{FF2B5EF4-FFF2-40B4-BE49-F238E27FC236}">
                    <a16:creationId xmlns:a16="http://schemas.microsoft.com/office/drawing/2014/main" id="{EF0B0263-CD85-0DE7-21A2-01B4FD18AF9B}"/>
                  </a:ext>
                </a:extLst>
              </p:cNvPr>
              <p:cNvPicPr/>
              <p:nvPr/>
            </p:nvPicPr>
            <p:blipFill>
              <a:blip r:embed="rId10"/>
              <a:stretch>
                <a:fillRect/>
              </a:stretch>
            </p:blipFill>
            <p:spPr>
              <a:xfrm>
                <a:off x="4565700" y="1020720"/>
                <a:ext cx="2692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E1EAEF2-F61D-5B9E-706D-6429440661AC}"/>
                  </a:ext>
                </a:extLst>
              </p14:cNvPr>
              <p14:cNvContentPartPr/>
              <p14:nvPr/>
            </p14:nvContentPartPr>
            <p14:xfrm>
              <a:off x="2986020" y="1395120"/>
              <a:ext cx="142560" cy="10800"/>
            </p14:xfrm>
          </p:contentPart>
        </mc:Choice>
        <mc:Fallback xmlns="">
          <p:pic>
            <p:nvPicPr>
              <p:cNvPr id="10" name="Ink 9">
                <a:extLst>
                  <a:ext uri="{FF2B5EF4-FFF2-40B4-BE49-F238E27FC236}">
                    <a16:creationId xmlns:a16="http://schemas.microsoft.com/office/drawing/2014/main" id="{FE1EAEF2-F61D-5B9E-706D-6429440661AC}"/>
                  </a:ext>
                </a:extLst>
              </p:cNvPr>
              <p:cNvPicPr/>
              <p:nvPr/>
            </p:nvPicPr>
            <p:blipFill>
              <a:blip r:embed="rId12"/>
              <a:stretch>
                <a:fillRect/>
              </a:stretch>
            </p:blipFill>
            <p:spPr>
              <a:xfrm>
                <a:off x="2932020" y="1287480"/>
                <a:ext cx="2502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107DB04-FAA2-B665-DEA3-D89034CE2A6E}"/>
                  </a:ext>
                </a:extLst>
              </p14:cNvPr>
              <p14:cNvContentPartPr/>
              <p14:nvPr/>
            </p14:nvContentPartPr>
            <p14:xfrm>
              <a:off x="1714140" y="1509600"/>
              <a:ext cx="114120" cy="360"/>
            </p14:xfrm>
          </p:contentPart>
        </mc:Choice>
        <mc:Fallback xmlns="">
          <p:pic>
            <p:nvPicPr>
              <p:cNvPr id="11" name="Ink 10">
                <a:extLst>
                  <a:ext uri="{FF2B5EF4-FFF2-40B4-BE49-F238E27FC236}">
                    <a16:creationId xmlns:a16="http://schemas.microsoft.com/office/drawing/2014/main" id="{E107DB04-FAA2-B665-DEA3-D89034CE2A6E}"/>
                  </a:ext>
                </a:extLst>
              </p:cNvPr>
              <p:cNvPicPr/>
              <p:nvPr/>
            </p:nvPicPr>
            <p:blipFill>
              <a:blip r:embed="rId14"/>
              <a:stretch>
                <a:fillRect/>
              </a:stretch>
            </p:blipFill>
            <p:spPr>
              <a:xfrm>
                <a:off x="1660500" y="1401600"/>
                <a:ext cx="221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31752306-FF78-C5C4-5D01-D48519D6C485}"/>
                  </a:ext>
                </a:extLst>
              </p14:cNvPr>
              <p14:cNvContentPartPr/>
              <p14:nvPr/>
            </p14:nvContentPartPr>
            <p14:xfrm>
              <a:off x="4414500" y="2389080"/>
              <a:ext cx="308520" cy="36000"/>
            </p14:xfrm>
          </p:contentPart>
        </mc:Choice>
        <mc:Fallback xmlns="">
          <p:pic>
            <p:nvPicPr>
              <p:cNvPr id="12" name="Ink 11">
                <a:extLst>
                  <a:ext uri="{FF2B5EF4-FFF2-40B4-BE49-F238E27FC236}">
                    <a16:creationId xmlns:a16="http://schemas.microsoft.com/office/drawing/2014/main" id="{31752306-FF78-C5C4-5D01-D48519D6C485}"/>
                  </a:ext>
                </a:extLst>
              </p:cNvPr>
              <p:cNvPicPr/>
              <p:nvPr/>
            </p:nvPicPr>
            <p:blipFill>
              <a:blip r:embed="rId16"/>
              <a:stretch>
                <a:fillRect/>
              </a:stretch>
            </p:blipFill>
            <p:spPr>
              <a:xfrm>
                <a:off x="4360860" y="2281440"/>
                <a:ext cx="416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55C8A93-509A-38B7-92C6-E09AAD6E92F6}"/>
                  </a:ext>
                </a:extLst>
              </p14:cNvPr>
              <p14:cNvContentPartPr/>
              <p14:nvPr/>
            </p14:nvContentPartPr>
            <p14:xfrm>
              <a:off x="2976300" y="2574120"/>
              <a:ext cx="352080" cy="36360"/>
            </p14:xfrm>
          </p:contentPart>
        </mc:Choice>
        <mc:Fallback xmlns="">
          <p:pic>
            <p:nvPicPr>
              <p:cNvPr id="13" name="Ink 12">
                <a:extLst>
                  <a:ext uri="{FF2B5EF4-FFF2-40B4-BE49-F238E27FC236}">
                    <a16:creationId xmlns:a16="http://schemas.microsoft.com/office/drawing/2014/main" id="{555C8A93-509A-38B7-92C6-E09AAD6E92F6}"/>
                  </a:ext>
                </a:extLst>
              </p:cNvPr>
              <p:cNvPicPr/>
              <p:nvPr/>
            </p:nvPicPr>
            <p:blipFill>
              <a:blip r:embed="rId18"/>
              <a:stretch>
                <a:fillRect/>
              </a:stretch>
            </p:blipFill>
            <p:spPr>
              <a:xfrm>
                <a:off x="2922660" y="2466480"/>
                <a:ext cx="459720" cy="252000"/>
              </a:xfrm>
              <a:prstGeom prst="rect">
                <a:avLst/>
              </a:prstGeom>
            </p:spPr>
          </p:pic>
        </mc:Fallback>
      </mc:AlternateContent>
    </p:spTree>
    <p:extLst>
      <p:ext uri="{BB962C8B-B14F-4D97-AF65-F5344CB8AC3E}">
        <p14:creationId xmlns:p14="http://schemas.microsoft.com/office/powerpoint/2010/main" val="3192400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B0686-4F00-3904-2458-B3780FA2FC5D}"/>
              </a:ext>
            </a:extLst>
          </p:cNvPr>
          <p:cNvSpPr txBox="1"/>
          <p:nvPr/>
        </p:nvSpPr>
        <p:spPr>
          <a:xfrm>
            <a:off x="78565" y="884377"/>
            <a:ext cx="11557789" cy="4478149"/>
          </a:xfrm>
          <a:prstGeom prst="rect">
            <a:avLst/>
          </a:prstGeom>
          <a:noFill/>
        </p:spPr>
        <p:txBody>
          <a:bodyPr wrap="square">
            <a:spAutoFit/>
          </a:bodyPr>
          <a:lstStyle/>
          <a:p>
            <a:pPr algn="ctr"/>
            <a:r>
              <a:rPr lang="en-US" sz="3500" b="1" i="0" dirty="0">
                <a:solidFill>
                  <a:srgbClr val="3D3929"/>
                </a:solidFill>
                <a:effectLst/>
                <a:latin typeface="__styreneB_5d855b"/>
              </a:rPr>
              <a:t>My Research Question:</a:t>
            </a:r>
          </a:p>
          <a:p>
            <a:pPr algn="ctr"/>
            <a:endParaRPr lang="en-US" sz="3500" b="1" i="0" dirty="0">
              <a:solidFill>
                <a:srgbClr val="3D3929"/>
              </a:solidFill>
              <a:effectLst/>
              <a:latin typeface="__styreneB_5d855b"/>
            </a:endParaRPr>
          </a:p>
          <a:p>
            <a:pPr algn="ctr"/>
            <a:endParaRPr lang="en-US" sz="3500" b="1" i="0" dirty="0">
              <a:solidFill>
                <a:srgbClr val="3D3929"/>
              </a:solidFill>
              <a:effectLst/>
              <a:latin typeface="__styreneB_5d855b"/>
            </a:endParaRPr>
          </a:p>
          <a:p>
            <a:pPr algn="ctr"/>
            <a:r>
              <a:rPr lang="en-US" sz="4500" b="1" i="0" dirty="0">
                <a:solidFill>
                  <a:srgbClr val="3D3929"/>
                </a:solidFill>
                <a:effectLst/>
                <a:latin typeface="__styreneB_5d855b"/>
              </a:rPr>
              <a:t>How to predict whether an investment on a Single Family Residential (SFR) Home will generate a profit or loss when re-sold within the same year?</a:t>
            </a:r>
            <a:endParaRPr lang="en-US" sz="4500" b="1" dirty="0"/>
          </a:p>
        </p:txBody>
      </p:sp>
    </p:spTree>
    <p:extLst>
      <p:ext uri="{BB962C8B-B14F-4D97-AF65-F5344CB8AC3E}">
        <p14:creationId xmlns:p14="http://schemas.microsoft.com/office/powerpoint/2010/main" val="2903718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BC1635-F0D8-1D66-4363-8B14BC9CA0C2}"/>
              </a:ext>
            </a:extLst>
          </p:cNvPr>
          <p:cNvPicPr>
            <a:picLocks noChangeAspect="1"/>
          </p:cNvPicPr>
          <p:nvPr/>
        </p:nvPicPr>
        <p:blipFill>
          <a:blip r:embed="rId3"/>
          <a:stretch>
            <a:fillRect/>
          </a:stretch>
        </p:blipFill>
        <p:spPr>
          <a:xfrm>
            <a:off x="0" y="189917"/>
            <a:ext cx="12192000" cy="6478165"/>
          </a:xfrm>
          <a:prstGeom prst="rect">
            <a:avLst/>
          </a:prstGeom>
        </p:spPr>
      </p:pic>
    </p:spTree>
    <p:extLst>
      <p:ext uri="{BB962C8B-B14F-4D97-AF65-F5344CB8AC3E}">
        <p14:creationId xmlns:p14="http://schemas.microsoft.com/office/powerpoint/2010/main" val="1249915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70A822-D4BA-72D4-9BEC-C04DD8B7A521}"/>
              </a:ext>
            </a:extLst>
          </p:cNvPr>
          <p:cNvPicPr>
            <a:picLocks noChangeAspect="1"/>
          </p:cNvPicPr>
          <p:nvPr/>
        </p:nvPicPr>
        <p:blipFill>
          <a:blip r:embed="rId3"/>
          <a:stretch>
            <a:fillRect/>
          </a:stretch>
        </p:blipFill>
        <p:spPr>
          <a:xfrm>
            <a:off x="914634" y="643467"/>
            <a:ext cx="4749332" cy="5571066"/>
          </a:xfrm>
          <a:prstGeom prst="rect">
            <a:avLst/>
          </a:prstGeom>
        </p:spPr>
      </p:pic>
      <p:pic>
        <p:nvPicPr>
          <p:cNvPr id="5" name="Picture 4">
            <a:extLst>
              <a:ext uri="{FF2B5EF4-FFF2-40B4-BE49-F238E27FC236}">
                <a16:creationId xmlns:a16="http://schemas.microsoft.com/office/drawing/2014/main" id="{41E4B46A-AC06-0740-295E-0A15B4A4FE57}"/>
              </a:ext>
            </a:extLst>
          </p:cNvPr>
          <p:cNvPicPr>
            <a:picLocks noChangeAspect="1"/>
          </p:cNvPicPr>
          <p:nvPr/>
        </p:nvPicPr>
        <p:blipFill>
          <a:blip r:embed="rId4"/>
          <a:stretch>
            <a:fillRect/>
          </a:stretch>
        </p:blipFill>
        <p:spPr>
          <a:xfrm>
            <a:off x="6256865" y="1623219"/>
            <a:ext cx="5291667" cy="3611562"/>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0D104B8-F336-1BF7-F532-F7650003012C}"/>
                  </a:ext>
                </a:extLst>
              </p14:cNvPr>
              <p14:cNvContentPartPr/>
              <p14:nvPr/>
            </p14:nvContentPartPr>
            <p14:xfrm>
              <a:off x="3673155" y="5333745"/>
              <a:ext cx="549720" cy="19440"/>
            </p14:xfrm>
          </p:contentPart>
        </mc:Choice>
        <mc:Fallback xmlns="">
          <p:pic>
            <p:nvPicPr>
              <p:cNvPr id="7" name="Ink 6">
                <a:extLst>
                  <a:ext uri="{FF2B5EF4-FFF2-40B4-BE49-F238E27FC236}">
                    <a16:creationId xmlns:a16="http://schemas.microsoft.com/office/drawing/2014/main" id="{D0D104B8-F336-1BF7-F532-F7650003012C}"/>
                  </a:ext>
                </a:extLst>
              </p:cNvPr>
              <p:cNvPicPr/>
              <p:nvPr/>
            </p:nvPicPr>
            <p:blipFill>
              <a:blip r:embed="rId6"/>
              <a:stretch>
                <a:fillRect/>
              </a:stretch>
            </p:blipFill>
            <p:spPr>
              <a:xfrm>
                <a:off x="3619155" y="5225745"/>
                <a:ext cx="657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C42AE3E-8147-DA69-02D7-DB44FDECCA8F}"/>
                  </a:ext>
                </a:extLst>
              </p14:cNvPr>
              <p14:cNvContentPartPr/>
              <p14:nvPr/>
            </p14:nvContentPartPr>
            <p14:xfrm>
              <a:off x="5314910" y="5502225"/>
              <a:ext cx="190800" cy="12960"/>
            </p14:xfrm>
          </p:contentPart>
        </mc:Choice>
        <mc:Fallback xmlns="">
          <p:pic>
            <p:nvPicPr>
              <p:cNvPr id="9" name="Ink 8">
                <a:extLst>
                  <a:ext uri="{FF2B5EF4-FFF2-40B4-BE49-F238E27FC236}">
                    <a16:creationId xmlns:a16="http://schemas.microsoft.com/office/drawing/2014/main" id="{9C42AE3E-8147-DA69-02D7-DB44FDECCA8F}"/>
                  </a:ext>
                </a:extLst>
              </p:cNvPr>
              <p:cNvPicPr/>
              <p:nvPr/>
            </p:nvPicPr>
            <p:blipFill>
              <a:blip r:embed="rId8"/>
              <a:stretch>
                <a:fillRect/>
              </a:stretch>
            </p:blipFill>
            <p:spPr>
              <a:xfrm>
                <a:off x="5260910" y="5394225"/>
                <a:ext cx="298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DE5639CF-88A1-AC83-8D30-786D25DFD23F}"/>
                  </a:ext>
                </a:extLst>
              </p14:cNvPr>
              <p14:cNvContentPartPr/>
              <p14:nvPr/>
            </p14:nvContentPartPr>
            <p14:xfrm>
              <a:off x="3152700" y="1095060"/>
              <a:ext cx="117000" cy="16560"/>
            </p14:xfrm>
          </p:contentPart>
        </mc:Choice>
        <mc:Fallback xmlns="">
          <p:pic>
            <p:nvPicPr>
              <p:cNvPr id="10" name="Ink 9">
                <a:extLst>
                  <a:ext uri="{FF2B5EF4-FFF2-40B4-BE49-F238E27FC236}">
                    <a16:creationId xmlns:a16="http://schemas.microsoft.com/office/drawing/2014/main" id="{DE5639CF-88A1-AC83-8D30-786D25DFD23F}"/>
                  </a:ext>
                </a:extLst>
              </p:cNvPr>
              <p:cNvPicPr/>
              <p:nvPr/>
            </p:nvPicPr>
            <p:blipFill>
              <a:blip r:embed="rId10"/>
              <a:stretch>
                <a:fillRect/>
              </a:stretch>
            </p:blipFill>
            <p:spPr>
              <a:xfrm>
                <a:off x="3098700" y="987420"/>
                <a:ext cx="2246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75DF183-B393-CE0A-8FDB-8AD21A3BC2FC}"/>
                  </a:ext>
                </a:extLst>
              </p14:cNvPr>
              <p14:cNvContentPartPr/>
              <p14:nvPr/>
            </p14:nvContentPartPr>
            <p14:xfrm>
              <a:off x="1837980" y="1204500"/>
              <a:ext cx="107640" cy="21600"/>
            </p14:xfrm>
          </p:contentPart>
        </mc:Choice>
        <mc:Fallback xmlns="">
          <p:pic>
            <p:nvPicPr>
              <p:cNvPr id="11" name="Ink 10">
                <a:extLst>
                  <a:ext uri="{FF2B5EF4-FFF2-40B4-BE49-F238E27FC236}">
                    <a16:creationId xmlns:a16="http://schemas.microsoft.com/office/drawing/2014/main" id="{675DF183-B393-CE0A-8FDB-8AD21A3BC2FC}"/>
                  </a:ext>
                </a:extLst>
              </p:cNvPr>
              <p:cNvPicPr/>
              <p:nvPr/>
            </p:nvPicPr>
            <p:blipFill>
              <a:blip r:embed="rId12"/>
              <a:stretch>
                <a:fillRect/>
              </a:stretch>
            </p:blipFill>
            <p:spPr>
              <a:xfrm>
                <a:off x="1784340" y="1096860"/>
                <a:ext cx="2152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31ABF9D1-B7BC-86D2-5124-016D1E377079}"/>
                  </a:ext>
                </a:extLst>
              </p14:cNvPr>
              <p14:cNvContentPartPr/>
              <p14:nvPr/>
            </p14:nvContentPartPr>
            <p14:xfrm>
              <a:off x="4671900" y="2252280"/>
              <a:ext cx="234000" cy="62640"/>
            </p14:xfrm>
          </p:contentPart>
        </mc:Choice>
        <mc:Fallback xmlns="">
          <p:pic>
            <p:nvPicPr>
              <p:cNvPr id="12" name="Ink 11">
                <a:extLst>
                  <a:ext uri="{FF2B5EF4-FFF2-40B4-BE49-F238E27FC236}">
                    <a16:creationId xmlns:a16="http://schemas.microsoft.com/office/drawing/2014/main" id="{31ABF9D1-B7BC-86D2-5124-016D1E377079}"/>
                  </a:ext>
                </a:extLst>
              </p:cNvPr>
              <p:cNvPicPr/>
              <p:nvPr/>
            </p:nvPicPr>
            <p:blipFill>
              <a:blip r:embed="rId14"/>
              <a:stretch>
                <a:fillRect/>
              </a:stretch>
            </p:blipFill>
            <p:spPr>
              <a:xfrm>
                <a:off x="4617900" y="2144640"/>
                <a:ext cx="3416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4391043E-3262-BF10-089B-6F847AC00D93}"/>
                  </a:ext>
                </a:extLst>
              </p14:cNvPr>
              <p14:cNvContentPartPr/>
              <p14:nvPr/>
            </p14:nvContentPartPr>
            <p14:xfrm>
              <a:off x="3166740" y="2523720"/>
              <a:ext cx="280800" cy="360"/>
            </p14:xfrm>
          </p:contentPart>
        </mc:Choice>
        <mc:Fallback xmlns="">
          <p:pic>
            <p:nvPicPr>
              <p:cNvPr id="13" name="Ink 12">
                <a:extLst>
                  <a:ext uri="{FF2B5EF4-FFF2-40B4-BE49-F238E27FC236}">
                    <a16:creationId xmlns:a16="http://schemas.microsoft.com/office/drawing/2014/main" id="{4391043E-3262-BF10-089B-6F847AC00D93}"/>
                  </a:ext>
                </a:extLst>
              </p:cNvPr>
              <p:cNvPicPr/>
              <p:nvPr/>
            </p:nvPicPr>
            <p:blipFill>
              <a:blip r:embed="rId16"/>
              <a:stretch>
                <a:fillRect/>
              </a:stretch>
            </p:blipFill>
            <p:spPr>
              <a:xfrm>
                <a:off x="3113100" y="2416080"/>
                <a:ext cx="388440" cy="216000"/>
              </a:xfrm>
              <a:prstGeom prst="rect">
                <a:avLst/>
              </a:prstGeom>
            </p:spPr>
          </p:pic>
        </mc:Fallback>
      </mc:AlternateContent>
    </p:spTree>
    <p:extLst>
      <p:ext uri="{BB962C8B-B14F-4D97-AF65-F5344CB8AC3E}">
        <p14:creationId xmlns:p14="http://schemas.microsoft.com/office/powerpoint/2010/main" val="384899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933DB-097A-7D6B-1492-A45F173C8CA9}"/>
              </a:ext>
            </a:extLst>
          </p:cNvPr>
          <p:cNvPicPr>
            <a:picLocks noChangeAspect="1"/>
          </p:cNvPicPr>
          <p:nvPr/>
        </p:nvPicPr>
        <p:blipFill>
          <a:blip r:embed="rId3"/>
          <a:stretch>
            <a:fillRect/>
          </a:stretch>
        </p:blipFill>
        <p:spPr>
          <a:xfrm>
            <a:off x="0" y="193822"/>
            <a:ext cx="12192000" cy="6470356"/>
          </a:xfrm>
          <a:prstGeom prst="rect">
            <a:avLst/>
          </a:prstGeom>
        </p:spPr>
      </p:pic>
    </p:spTree>
    <p:extLst>
      <p:ext uri="{BB962C8B-B14F-4D97-AF65-F5344CB8AC3E}">
        <p14:creationId xmlns:p14="http://schemas.microsoft.com/office/powerpoint/2010/main" val="4174814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A4207-CB93-4718-296C-27115E4B8085}"/>
              </a:ext>
            </a:extLst>
          </p:cNvPr>
          <p:cNvSpPr>
            <a:spLocks noGrp="1"/>
          </p:cNvSpPr>
          <p:nvPr>
            <p:ph type="title"/>
          </p:nvPr>
        </p:nvSpPr>
        <p:spPr/>
        <p:txBody>
          <a:bodyPr>
            <a:normAutofit/>
          </a:bodyPr>
          <a:lstStyle/>
          <a:p>
            <a:pPr algn="ctr"/>
            <a:r>
              <a:rPr lang="en-US" sz="4000" b="1" dirty="0"/>
              <a:t>Three Models:</a:t>
            </a:r>
            <a:r>
              <a:rPr lang="en-US" sz="4000" dirty="0"/>
              <a:t> Logistic Regression, Decision Tree and Random Forest</a:t>
            </a:r>
          </a:p>
        </p:txBody>
      </p:sp>
      <p:sp>
        <p:nvSpPr>
          <p:cNvPr id="3" name="Content Placeholder 2">
            <a:extLst>
              <a:ext uri="{FF2B5EF4-FFF2-40B4-BE49-F238E27FC236}">
                <a16:creationId xmlns:a16="http://schemas.microsoft.com/office/drawing/2014/main" id="{FA6475F3-3C2A-3FA4-06B2-80DEB1DACCC6}"/>
              </a:ext>
            </a:extLst>
          </p:cNvPr>
          <p:cNvSpPr>
            <a:spLocks noGrp="1"/>
          </p:cNvSpPr>
          <p:nvPr>
            <p:ph idx="1"/>
          </p:nvPr>
        </p:nvSpPr>
        <p:spPr>
          <a:xfrm>
            <a:off x="838200" y="1813750"/>
            <a:ext cx="10515600" cy="4351338"/>
          </a:xfrm>
        </p:spPr>
        <p:txBody>
          <a:bodyPr/>
          <a:lstStyle/>
          <a:p>
            <a:r>
              <a:rPr lang="en-US" b="1" dirty="0"/>
              <a:t>Model I:</a:t>
            </a:r>
            <a:r>
              <a:rPr lang="en-US" dirty="0"/>
              <a:t> Logistic Regression – Accuracy 80% on the Test Data set</a:t>
            </a:r>
          </a:p>
          <a:p>
            <a:pPr lvl="1"/>
            <a:r>
              <a:rPr lang="en-US" sz="1600" b="1" dirty="0"/>
              <a:t>Feature Importance: </a:t>
            </a:r>
          </a:p>
          <a:p>
            <a:pPr lvl="2"/>
            <a:r>
              <a:rPr lang="en-US" sz="1200" b="1" dirty="0"/>
              <a:t>Highest coefficient</a:t>
            </a:r>
            <a:r>
              <a:rPr lang="en-US" sz="1200" dirty="0"/>
              <a:t> – for variable Short Legal Description of Subdivision – 2.42 with Proportion of Loss outcomes of 0.92</a:t>
            </a:r>
          </a:p>
          <a:p>
            <a:pPr lvl="2"/>
            <a:r>
              <a:rPr lang="en-US" sz="1200" b="1" dirty="0"/>
              <a:t>Lowest coefficient – </a:t>
            </a:r>
            <a:r>
              <a:rPr lang="en-US" sz="1200" dirty="0"/>
              <a:t>for variable Deletion Value – (-16.75) with Proportion of Loss outcomes of 0</a:t>
            </a:r>
            <a:r>
              <a:rPr lang="en-US" sz="1200" b="1" dirty="0"/>
              <a:t> </a:t>
            </a:r>
            <a:endParaRPr lang="en-US" sz="1600" b="1" dirty="0"/>
          </a:p>
          <a:p>
            <a:r>
              <a:rPr lang="en-US" b="1" dirty="0"/>
              <a:t>Model II:</a:t>
            </a:r>
            <a:r>
              <a:rPr lang="en-US" dirty="0"/>
              <a:t> Decision Tree – Accuracy 83% on the Test Data set</a:t>
            </a:r>
          </a:p>
          <a:p>
            <a:pPr lvl="1"/>
            <a:r>
              <a:rPr lang="en-US" sz="1600" b="1" dirty="0"/>
              <a:t>Feature Importance: </a:t>
            </a:r>
            <a:r>
              <a:rPr lang="en-US" sz="1600" dirty="0"/>
              <a:t>Highest Importance Score for the variable Month Difference – 0.75</a:t>
            </a:r>
          </a:p>
          <a:p>
            <a:r>
              <a:rPr lang="en-US" b="1" dirty="0"/>
              <a:t>Model III:</a:t>
            </a:r>
            <a:r>
              <a:rPr lang="en-US" dirty="0"/>
              <a:t> Random Forest – Accuracy 84% on the Test Data set</a:t>
            </a:r>
          </a:p>
          <a:p>
            <a:pPr lvl="1"/>
            <a:r>
              <a:rPr lang="en-US" sz="1600" b="1" dirty="0"/>
              <a:t>Feature Importance: </a:t>
            </a:r>
            <a:r>
              <a:rPr lang="en-US" sz="1600" dirty="0"/>
              <a:t>Highest Importance Score for the variable Month Difference – 0.13</a:t>
            </a:r>
          </a:p>
          <a:p>
            <a:endParaRPr lang="en-US" b="1" dirty="0"/>
          </a:p>
          <a:p>
            <a:r>
              <a:rPr lang="en-US" b="1" dirty="0"/>
              <a:t>Baseline Accuracy – 78%</a:t>
            </a:r>
          </a:p>
          <a:p>
            <a:pPr lvl="1"/>
            <a:endParaRPr lang="en-US" sz="1600" b="1" dirty="0"/>
          </a:p>
          <a:p>
            <a:pPr marL="0" indent="0">
              <a:buNone/>
            </a:pPr>
            <a:endParaRPr lang="en-US" dirty="0"/>
          </a:p>
        </p:txBody>
      </p:sp>
    </p:spTree>
    <p:extLst>
      <p:ext uri="{BB962C8B-B14F-4D97-AF65-F5344CB8AC3E}">
        <p14:creationId xmlns:p14="http://schemas.microsoft.com/office/powerpoint/2010/main" val="3873542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DBAFD-3DEF-7CA6-FADA-4CC499B6213E}"/>
              </a:ext>
            </a:extLst>
          </p:cNvPr>
          <p:cNvSpPr>
            <a:spLocks noGrp="1"/>
          </p:cNvSpPr>
          <p:nvPr>
            <p:ph type="title"/>
          </p:nvPr>
        </p:nvSpPr>
        <p:spPr/>
        <p:txBody>
          <a:bodyPr>
            <a:normAutofit/>
          </a:bodyPr>
          <a:lstStyle/>
          <a:p>
            <a:r>
              <a:rPr lang="en-US" sz="4000" dirty="0"/>
              <a:t>Enhancements &amp; Extensions for the future research</a:t>
            </a:r>
          </a:p>
        </p:txBody>
      </p:sp>
      <p:sp>
        <p:nvSpPr>
          <p:cNvPr id="3" name="Content Placeholder 2">
            <a:extLst>
              <a:ext uri="{FF2B5EF4-FFF2-40B4-BE49-F238E27FC236}">
                <a16:creationId xmlns:a16="http://schemas.microsoft.com/office/drawing/2014/main" id="{036F868C-A06D-5B1F-28A3-CAD7C7FECE78}"/>
              </a:ext>
            </a:extLst>
          </p:cNvPr>
          <p:cNvSpPr>
            <a:spLocks noGrp="1"/>
          </p:cNvSpPr>
          <p:nvPr>
            <p:ph idx="1"/>
          </p:nvPr>
        </p:nvSpPr>
        <p:spPr>
          <a:xfrm>
            <a:off x="838200" y="1825625"/>
            <a:ext cx="10515600" cy="4351338"/>
          </a:xfrm>
        </p:spPr>
        <p:txBody>
          <a:bodyPr>
            <a:normAutofit/>
          </a:bodyPr>
          <a:lstStyle/>
          <a:p>
            <a:r>
              <a:rPr lang="en-US" sz="2500" dirty="0"/>
              <a:t>Study focused on </a:t>
            </a:r>
            <a:r>
              <a:rPr lang="en-US" sz="2500" i="1" dirty="0"/>
              <a:t>same </a:t>
            </a:r>
            <a:r>
              <a:rPr lang="en-US" sz="2500" dirty="0"/>
              <a:t>year SFR home re-sales and further work can be beneficial to look at re-sales which occur within 365-day period</a:t>
            </a:r>
          </a:p>
          <a:p>
            <a:r>
              <a:rPr lang="en-US" sz="2500" dirty="0"/>
              <a:t>Study did not separated accidental and intentional same year re-sales, further work can be done to focus on only intentional same year re-sales</a:t>
            </a:r>
          </a:p>
          <a:p>
            <a:r>
              <a:rPr lang="en-US" sz="2500" dirty="0"/>
              <a:t> New data sources can be combined to enhance explain ability of the models. Ex: Traffic counts, School Ratings, demographics etc.  </a:t>
            </a:r>
          </a:p>
          <a:p>
            <a:r>
              <a:rPr lang="en-US" sz="2500" dirty="0"/>
              <a:t>Compiled data from FDOR contains commercial real estate information and same year re-sales of commercial properties can be analyzed. Ex: Gas stations, Apartments, Fast Foods etc.      </a:t>
            </a:r>
          </a:p>
        </p:txBody>
      </p:sp>
    </p:spTree>
    <p:extLst>
      <p:ext uri="{BB962C8B-B14F-4D97-AF65-F5344CB8AC3E}">
        <p14:creationId xmlns:p14="http://schemas.microsoft.com/office/powerpoint/2010/main" val="1312382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39AE-9923-BFA6-597B-E7A1B8C86537}"/>
              </a:ext>
            </a:extLst>
          </p:cNvPr>
          <p:cNvSpPr>
            <a:spLocks noGrp="1"/>
          </p:cNvSpPr>
          <p:nvPr>
            <p:ph type="title"/>
          </p:nvPr>
        </p:nvSpPr>
        <p:spPr>
          <a:xfrm>
            <a:off x="838200" y="377000"/>
            <a:ext cx="10515600" cy="1325563"/>
          </a:xfrm>
        </p:spPr>
        <p:txBody>
          <a:bodyPr/>
          <a:lstStyle/>
          <a:p>
            <a:r>
              <a:rPr lang="en-US" dirty="0"/>
              <a:t>Git Hub Repository</a:t>
            </a:r>
          </a:p>
        </p:txBody>
      </p:sp>
      <p:sp>
        <p:nvSpPr>
          <p:cNvPr id="3" name="Content Placeholder 2">
            <a:extLst>
              <a:ext uri="{FF2B5EF4-FFF2-40B4-BE49-F238E27FC236}">
                <a16:creationId xmlns:a16="http://schemas.microsoft.com/office/drawing/2014/main" id="{EE1A56D1-20C8-6FAD-B828-A881EC92B5C2}"/>
              </a:ext>
            </a:extLst>
          </p:cNvPr>
          <p:cNvSpPr>
            <a:spLocks noGrp="1"/>
          </p:cNvSpPr>
          <p:nvPr>
            <p:ph idx="1"/>
          </p:nvPr>
        </p:nvSpPr>
        <p:spPr/>
        <p:txBody>
          <a:bodyPr/>
          <a:lstStyle/>
          <a:p>
            <a:r>
              <a:rPr lang="en-US" dirty="0"/>
              <a:t>Full Report in MS Word and PDF formats</a:t>
            </a:r>
          </a:p>
          <a:p>
            <a:r>
              <a:rPr lang="en-US" dirty="0"/>
              <a:t>Data Source Descriptions in MS Excel, MS Word and PDF formats</a:t>
            </a:r>
          </a:p>
          <a:p>
            <a:r>
              <a:rPr lang="en-US" dirty="0"/>
              <a:t>Data Set Inputs: Full and 1000 records in CSV formats</a:t>
            </a:r>
          </a:p>
          <a:p>
            <a:r>
              <a:rPr lang="en-US" dirty="0" err="1"/>
              <a:t>Jupyter</a:t>
            </a:r>
            <a:r>
              <a:rPr lang="en-US" dirty="0"/>
              <a:t> Notebooks with Python and R code for Data Processing, Model Creation, Model Evaluations, Feature Importance</a:t>
            </a:r>
          </a:p>
          <a:p>
            <a:r>
              <a:rPr lang="en-US" dirty="0"/>
              <a:t>Git hub Repository -  </a:t>
            </a:r>
            <a:r>
              <a:rPr lang="en-US" sz="2000" dirty="0"/>
              <a:t>https://github.com/RusUsf/Integrative_Program_Project_Cohort_2022_MSBAIS</a:t>
            </a:r>
          </a:p>
        </p:txBody>
      </p:sp>
    </p:spTree>
    <p:extLst>
      <p:ext uri="{BB962C8B-B14F-4D97-AF65-F5344CB8AC3E}">
        <p14:creationId xmlns:p14="http://schemas.microsoft.com/office/powerpoint/2010/main" val="3937132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7F60-9E96-D773-3FF9-FC1E037FD582}"/>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372AE2AC-E2B0-06CB-4F06-EE7CC4B545AF}"/>
              </a:ext>
            </a:extLst>
          </p:cNvPr>
          <p:cNvSpPr>
            <a:spLocks noGrp="1"/>
          </p:cNvSpPr>
          <p:nvPr>
            <p:ph idx="1"/>
          </p:nvPr>
        </p:nvSpPr>
        <p:spPr/>
        <p:txBody>
          <a:bodyPr>
            <a:normAutofit/>
          </a:bodyPr>
          <a:lstStyle/>
          <a:p>
            <a:pPr marL="0" marR="0" indent="0">
              <a:spcBef>
                <a:spcPts val="0"/>
              </a:spcBef>
              <a:spcAft>
                <a:spcPts val="0"/>
              </a:spcAft>
              <a:buNone/>
            </a:pPr>
            <a:r>
              <a:rPr lang="en-US" sz="1500" dirty="0">
                <a:effectLst/>
                <a:latin typeface="Carlito"/>
                <a:ea typeface="Arial" panose="020B0604020202020204" pitchFamily="34" charset="0"/>
              </a:rPr>
              <a:t> </a:t>
            </a:r>
            <a:endParaRPr lang="en-US" sz="1500" dirty="0">
              <a:latin typeface="Arial" panose="020B0604020202020204" pitchFamily="34" charset="0"/>
              <a:ea typeface="Arial" panose="020B0604020202020204" pitchFamily="34" charset="0"/>
            </a:endParaRPr>
          </a:p>
          <a:p>
            <a:pPr marL="0" marR="0" indent="0">
              <a:spcBef>
                <a:spcPts val="0"/>
              </a:spcBef>
              <a:spcAft>
                <a:spcPts val="0"/>
              </a:spcAft>
              <a:buNone/>
            </a:pPr>
            <a:r>
              <a:rPr lang="en-US" sz="1500" dirty="0">
                <a:latin typeface="Arial" panose="020B0604020202020204" pitchFamily="34" charset="0"/>
                <a:ea typeface="Arial" panose="020B0604020202020204" pitchFamily="34" charset="0"/>
              </a:rPr>
              <a:t>      </a:t>
            </a:r>
            <a:r>
              <a:rPr lang="en-US" sz="1500" dirty="0" err="1">
                <a:effectLst/>
                <a:latin typeface="Carlito"/>
                <a:ea typeface="Arial" panose="020B0604020202020204" pitchFamily="34" charset="0"/>
              </a:rPr>
              <a:t>Silberschatz</a:t>
            </a:r>
            <a:r>
              <a:rPr lang="en-US" sz="1500" dirty="0">
                <a:effectLst/>
                <a:latin typeface="Carlito"/>
                <a:ea typeface="Arial" panose="020B0604020202020204" pitchFamily="34" charset="0"/>
              </a:rPr>
              <a:t>, Abraham et al., </a:t>
            </a:r>
            <a:r>
              <a:rPr lang="en-US" sz="1500" i="1" dirty="0">
                <a:effectLst/>
                <a:latin typeface="Carlito"/>
                <a:ea typeface="Arial" panose="020B0604020202020204" pitchFamily="34" charset="0"/>
              </a:rPr>
              <a:t>Database Systems Concepts. </a:t>
            </a:r>
            <a:r>
              <a:rPr lang="en-US" sz="1500" dirty="0">
                <a:effectLst/>
                <a:latin typeface="Carlito"/>
                <a:ea typeface="Arial" panose="020B0604020202020204" pitchFamily="34" charset="0"/>
              </a:rPr>
              <a:t>Seventh Ed., McGraw-Hill Education., 2020</a:t>
            </a:r>
            <a:endParaRPr lang="en-US" sz="1500" dirty="0">
              <a:effectLst/>
              <a:latin typeface="Arial" panose="020B0604020202020204" pitchFamily="34" charset="0"/>
              <a:ea typeface="Arial" panose="020B0604020202020204" pitchFamily="34" charset="0"/>
            </a:endParaRPr>
          </a:p>
          <a:p>
            <a:pPr marL="0" marR="0" indent="0">
              <a:spcBef>
                <a:spcPts val="40"/>
              </a:spcBef>
              <a:spcAft>
                <a:spcPts val="0"/>
              </a:spcAft>
              <a:buNone/>
            </a:pPr>
            <a:r>
              <a:rPr lang="en-US" sz="1500" dirty="0">
                <a:effectLst/>
                <a:latin typeface="Carlito"/>
                <a:ea typeface="Arial" panose="020B0604020202020204" pitchFamily="34" charset="0"/>
              </a:rPr>
              <a:t> </a:t>
            </a:r>
            <a:endParaRPr lang="en-US" sz="1500" dirty="0">
              <a:effectLst/>
              <a:latin typeface="Arial" panose="020B0604020202020204" pitchFamily="34" charset="0"/>
              <a:ea typeface="Arial" panose="020B0604020202020204" pitchFamily="34" charset="0"/>
            </a:endParaRPr>
          </a:p>
          <a:p>
            <a:pPr marL="330200" marR="0" indent="0">
              <a:spcBef>
                <a:spcPts val="0"/>
              </a:spcBef>
              <a:spcAft>
                <a:spcPts val="0"/>
              </a:spcAft>
              <a:buNone/>
            </a:pPr>
            <a:endParaRPr lang="en-US" sz="1500" dirty="0">
              <a:effectLst/>
              <a:latin typeface="Carlito"/>
              <a:ea typeface="Arial" panose="020B0604020202020204" pitchFamily="34" charset="0"/>
            </a:endParaRPr>
          </a:p>
          <a:p>
            <a:pPr marL="330200" marR="0" indent="0">
              <a:spcBef>
                <a:spcPts val="0"/>
              </a:spcBef>
              <a:spcAft>
                <a:spcPts val="0"/>
              </a:spcAft>
              <a:buNone/>
            </a:pPr>
            <a:r>
              <a:rPr lang="en-US" sz="1500" dirty="0">
                <a:effectLst/>
                <a:latin typeface="Carlito"/>
                <a:ea typeface="Arial" panose="020B0604020202020204" pitchFamily="34" charset="0"/>
              </a:rPr>
              <a:t>Harrison, Matt. </a:t>
            </a:r>
            <a:r>
              <a:rPr lang="en-US" sz="1500" i="1" dirty="0">
                <a:effectLst/>
                <a:latin typeface="Carlito"/>
                <a:ea typeface="Arial" panose="020B0604020202020204" pitchFamily="34" charset="0"/>
              </a:rPr>
              <a:t>Machine Learning Pocket Reference Working With Structured Data in Python</a:t>
            </a:r>
            <a:r>
              <a:rPr lang="en-US" sz="1500" dirty="0">
                <a:effectLst/>
                <a:latin typeface="Carlito"/>
                <a:ea typeface="Arial" panose="020B0604020202020204" pitchFamily="34" charset="0"/>
              </a:rPr>
              <a:t>,</a:t>
            </a:r>
            <a:endParaRPr lang="en-US" sz="1500" dirty="0">
              <a:effectLst/>
              <a:latin typeface="Arial" panose="020B0604020202020204" pitchFamily="34" charset="0"/>
              <a:ea typeface="Arial" panose="020B0604020202020204" pitchFamily="34" charset="0"/>
            </a:endParaRPr>
          </a:p>
          <a:p>
            <a:pPr marL="330200" marR="0" indent="0">
              <a:spcBef>
                <a:spcPts val="110"/>
              </a:spcBef>
              <a:spcAft>
                <a:spcPts val="0"/>
              </a:spcAft>
              <a:buNone/>
            </a:pPr>
            <a:r>
              <a:rPr lang="en-US" sz="1500" dirty="0" err="1">
                <a:effectLst/>
                <a:latin typeface="Carlito"/>
                <a:ea typeface="Carlito"/>
                <a:cs typeface="Carlito"/>
              </a:rPr>
              <a:t>O’Reily</a:t>
            </a:r>
            <a:r>
              <a:rPr lang="en-US" sz="1500" dirty="0">
                <a:effectLst/>
                <a:latin typeface="Carlito"/>
                <a:ea typeface="Carlito"/>
                <a:cs typeface="Carlito"/>
              </a:rPr>
              <a:t> Media, Inc., 2019</a:t>
            </a:r>
          </a:p>
          <a:p>
            <a:pPr marL="0" marR="0" indent="0">
              <a:spcBef>
                <a:spcPts val="0"/>
              </a:spcBef>
              <a:spcAft>
                <a:spcPts val="0"/>
              </a:spcAft>
              <a:buNone/>
            </a:pPr>
            <a:r>
              <a:rPr lang="en-US" sz="1500" dirty="0">
                <a:effectLst/>
                <a:latin typeface="Carlito"/>
                <a:ea typeface="Arial" panose="020B0604020202020204" pitchFamily="34" charset="0"/>
              </a:rPr>
              <a:t> </a:t>
            </a:r>
            <a:endParaRPr lang="en-US" sz="1500" dirty="0">
              <a:effectLst/>
              <a:latin typeface="Arial" panose="020B0604020202020204" pitchFamily="34" charset="0"/>
              <a:ea typeface="Arial" panose="020B0604020202020204" pitchFamily="34" charset="0"/>
            </a:endParaRPr>
          </a:p>
          <a:p>
            <a:pPr marL="0" marR="0" indent="0">
              <a:spcBef>
                <a:spcPts val="0"/>
              </a:spcBef>
              <a:spcAft>
                <a:spcPts val="0"/>
              </a:spcAft>
              <a:buNone/>
            </a:pPr>
            <a:r>
              <a:rPr lang="en-US" sz="1500" dirty="0">
                <a:effectLst/>
                <a:latin typeface="Carlito"/>
                <a:ea typeface="Arial" panose="020B0604020202020204" pitchFamily="34" charset="0"/>
              </a:rPr>
              <a:t> </a:t>
            </a:r>
            <a:endParaRPr lang="en-US" sz="1500" dirty="0">
              <a:effectLst/>
              <a:latin typeface="Arial" panose="020B0604020202020204" pitchFamily="34" charset="0"/>
              <a:ea typeface="Arial" panose="020B0604020202020204" pitchFamily="34" charset="0"/>
            </a:endParaRPr>
          </a:p>
          <a:p>
            <a:pPr marL="330200" marR="727075" indent="0">
              <a:lnSpc>
                <a:spcPct val="107000"/>
              </a:lnSpc>
              <a:spcBef>
                <a:spcPts val="0"/>
              </a:spcBef>
              <a:spcAft>
                <a:spcPts val="0"/>
              </a:spcAft>
              <a:buNone/>
            </a:pPr>
            <a:r>
              <a:rPr lang="en-US" sz="1500" dirty="0" err="1">
                <a:effectLst/>
                <a:latin typeface="Carlito"/>
                <a:ea typeface="Arial" panose="020B0604020202020204" pitchFamily="34" charset="0"/>
              </a:rPr>
              <a:t>Geron</a:t>
            </a:r>
            <a:r>
              <a:rPr lang="en-US" sz="1500" dirty="0">
                <a:effectLst/>
                <a:latin typeface="Carlito"/>
                <a:ea typeface="Arial" panose="020B0604020202020204" pitchFamily="34" charset="0"/>
              </a:rPr>
              <a:t>, </a:t>
            </a:r>
            <a:r>
              <a:rPr lang="en-US" sz="1500" dirty="0" err="1">
                <a:effectLst/>
                <a:latin typeface="Carlito"/>
                <a:ea typeface="Arial" panose="020B0604020202020204" pitchFamily="34" charset="0"/>
              </a:rPr>
              <a:t>Aurelien</a:t>
            </a:r>
            <a:r>
              <a:rPr lang="en-US" sz="1500" dirty="0">
                <a:effectLst/>
                <a:latin typeface="Carlito"/>
                <a:ea typeface="Arial" panose="020B0604020202020204" pitchFamily="34" charset="0"/>
              </a:rPr>
              <a:t>. </a:t>
            </a:r>
            <a:r>
              <a:rPr lang="en-US" sz="1500" i="1" dirty="0">
                <a:effectLst/>
                <a:latin typeface="Carlito"/>
                <a:ea typeface="Arial" panose="020B0604020202020204" pitchFamily="34" charset="0"/>
              </a:rPr>
              <a:t>Hands-on Machine Learning with Scikit-Learn, </a:t>
            </a:r>
            <a:r>
              <a:rPr lang="en-US" sz="1500" i="1" dirty="0" err="1">
                <a:effectLst/>
                <a:latin typeface="Carlito"/>
                <a:ea typeface="Arial" panose="020B0604020202020204" pitchFamily="34" charset="0"/>
              </a:rPr>
              <a:t>Keras</a:t>
            </a:r>
            <a:r>
              <a:rPr lang="en-US" sz="1500" i="1" dirty="0">
                <a:effectLst/>
                <a:latin typeface="Carlito"/>
                <a:ea typeface="Arial" panose="020B0604020202020204" pitchFamily="34" charset="0"/>
              </a:rPr>
              <a:t> &amp; TensorFlow Concepts, Tools, and Techniques to Build Intelligent Systems. </a:t>
            </a:r>
            <a:r>
              <a:rPr lang="en-US" sz="1500" dirty="0">
                <a:effectLst/>
                <a:latin typeface="Carlito"/>
                <a:ea typeface="Arial" panose="020B0604020202020204" pitchFamily="34" charset="0"/>
              </a:rPr>
              <a:t>Third ed., </a:t>
            </a:r>
            <a:r>
              <a:rPr lang="en-US" sz="1500" dirty="0" err="1">
                <a:effectLst/>
                <a:latin typeface="Carlito"/>
                <a:ea typeface="Arial" panose="020B0604020202020204" pitchFamily="34" charset="0"/>
              </a:rPr>
              <a:t>O’Reily</a:t>
            </a:r>
            <a:r>
              <a:rPr lang="en-US" sz="1500" dirty="0">
                <a:effectLst/>
                <a:latin typeface="Carlito"/>
                <a:ea typeface="Arial" panose="020B0604020202020204" pitchFamily="34" charset="0"/>
              </a:rPr>
              <a:t> Media, Inc., 2022</a:t>
            </a:r>
            <a:endParaRPr lang="en-US" sz="1500" dirty="0">
              <a:effectLst/>
              <a:latin typeface="Arial" panose="020B0604020202020204" pitchFamily="34" charset="0"/>
              <a:ea typeface="Arial" panose="020B0604020202020204" pitchFamily="34" charset="0"/>
            </a:endParaRPr>
          </a:p>
          <a:p>
            <a:pPr marL="0" marR="0" indent="0">
              <a:spcBef>
                <a:spcPts val="0"/>
              </a:spcBef>
              <a:spcAft>
                <a:spcPts val="0"/>
              </a:spcAft>
              <a:buNone/>
            </a:pPr>
            <a:r>
              <a:rPr lang="en-US" sz="1500" dirty="0">
                <a:effectLst/>
                <a:latin typeface="Carlito"/>
                <a:ea typeface="Arial" panose="020B0604020202020204" pitchFamily="34" charset="0"/>
              </a:rPr>
              <a:t> </a:t>
            </a:r>
            <a:endParaRPr lang="en-US" sz="1500" dirty="0">
              <a:effectLst/>
              <a:latin typeface="Arial" panose="020B0604020202020204" pitchFamily="34" charset="0"/>
              <a:ea typeface="Arial" panose="020B0604020202020204" pitchFamily="34" charset="0"/>
            </a:endParaRPr>
          </a:p>
          <a:p>
            <a:pPr marL="0" marR="0" indent="0">
              <a:spcBef>
                <a:spcPts val="15"/>
              </a:spcBef>
              <a:spcAft>
                <a:spcPts val="0"/>
              </a:spcAft>
              <a:buNone/>
            </a:pPr>
            <a:r>
              <a:rPr lang="en-US" sz="1500" dirty="0">
                <a:effectLst/>
                <a:latin typeface="Carlito"/>
                <a:ea typeface="Arial" panose="020B0604020202020204" pitchFamily="34" charset="0"/>
              </a:rPr>
              <a:t> </a:t>
            </a:r>
            <a:endParaRPr lang="en-US" sz="1500" dirty="0">
              <a:effectLst/>
              <a:latin typeface="Arial" panose="020B0604020202020204" pitchFamily="34" charset="0"/>
              <a:ea typeface="Arial" panose="020B0604020202020204" pitchFamily="34" charset="0"/>
            </a:endParaRPr>
          </a:p>
          <a:p>
            <a:pPr marL="330200" marR="0" indent="0">
              <a:spcBef>
                <a:spcPts val="0"/>
              </a:spcBef>
              <a:spcAft>
                <a:spcPts val="0"/>
              </a:spcAft>
              <a:buNone/>
            </a:pPr>
            <a:r>
              <a:rPr lang="en-US" sz="1500" dirty="0" err="1">
                <a:effectLst/>
                <a:latin typeface="Carlito"/>
                <a:ea typeface="Arial" panose="020B0604020202020204" pitchFamily="34" charset="0"/>
              </a:rPr>
              <a:t>Bhattacherjee</a:t>
            </a:r>
            <a:r>
              <a:rPr lang="en-US" sz="1500" dirty="0">
                <a:effectLst/>
                <a:latin typeface="Carlito"/>
                <a:ea typeface="Arial" panose="020B0604020202020204" pitchFamily="34" charset="0"/>
              </a:rPr>
              <a:t>, </a:t>
            </a:r>
            <a:r>
              <a:rPr lang="en-US" sz="1500" dirty="0" err="1">
                <a:effectLst/>
                <a:latin typeface="Carlito"/>
                <a:ea typeface="Arial" panose="020B0604020202020204" pitchFamily="34" charset="0"/>
              </a:rPr>
              <a:t>Anol</a:t>
            </a:r>
            <a:r>
              <a:rPr lang="en-US" sz="1500" dirty="0">
                <a:effectLst/>
                <a:latin typeface="Carlito"/>
                <a:ea typeface="Arial" panose="020B0604020202020204" pitchFamily="34" charset="0"/>
              </a:rPr>
              <a:t>. </a:t>
            </a:r>
            <a:r>
              <a:rPr lang="en-US" sz="1500" i="1" dirty="0">
                <a:effectLst/>
                <a:latin typeface="Carlito"/>
                <a:ea typeface="Arial" panose="020B0604020202020204" pitchFamily="34" charset="0"/>
              </a:rPr>
              <a:t>Social Science Research: Principles. </a:t>
            </a:r>
            <a:r>
              <a:rPr lang="en-US" sz="1500" dirty="0">
                <a:effectLst/>
                <a:latin typeface="Carlito"/>
                <a:ea typeface="Arial" panose="020B0604020202020204" pitchFamily="34" charset="0"/>
              </a:rPr>
              <a:t>Second ed.</a:t>
            </a:r>
            <a:r>
              <a:rPr lang="en-US" sz="1500" i="1" dirty="0">
                <a:effectLst/>
                <a:latin typeface="Carlito"/>
                <a:ea typeface="Arial" panose="020B0604020202020204" pitchFamily="34" charset="0"/>
              </a:rPr>
              <a:t>, Methods, and Practices.,</a:t>
            </a:r>
            <a:endParaRPr lang="en-US" sz="1500" dirty="0">
              <a:effectLst/>
              <a:latin typeface="Arial" panose="020B0604020202020204" pitchFamily="34" charset="0"/>
              <a:ea typeface="Arial" panose="020B0604020202020204" pitchFamily="34" charset="0"/>
            </a:endParaRPr>
          </a:p>
          <a:p>
            <a:pPr marL="330200" marR="0" indent="0">
              <a:spcBef>
                <a:spcPts val="120"/>
              </a:spcBef>
              <a:spcAft>
                <a:spcPts val="0"/>
              </a:spcAft>
              <a:buNone/>
            </a:pPr>
            <a:r>
              <a:rPr lang="en-US" sz="1500" dirty="0">
                <a:effectLst/>
                <a:latin typeface="Carlito"/>
                <a:ea typeface="Carlito"/>
                <a:cs typeface="Carlito"/>
              </a:rPr>
              <a:t>University of South Florida</a:t>
            </a:r>
            <a:r>
              <a:rPr lang="en-US" sz="1500" i="1" dirty="0">
                <a:effectLst/>
                <a:latin typeface="Carlito"/>
                <a:ea typeface="Carlito"/>
                <a:cs typeface="Carlito"/>
              </a:rPr>
              <a:t>, </a:t>
            </a:r>
            <a:r>
              <a:rPr lang="en-US" sz="1500" dirty="0">
                <a:effectLst/>
                <a:latin typeface="Carlito"/>
                <a:ea typeface="Carlito"/>
                <a:cs typeface="Carlito"/>
              </a:rPr>
              <a:t>2012</a:t>
            </a:r>
          </a:p>
          <a:p>
            <a:pPr marL="0" indent="0">
              <a:buNone/>
            </a:pPr>
            <a:endParaRPr lang="en-US" sz="1500" dirty="0"/>
          </a:p>
        </p:txBody>
      </p:sp>
    </p:spTree>
    <p:extLst>
      <p:ext uri="{BB962C8B-B14F-4D97-AF65-F5344CB8AC3E}">
        <p14:creationId xmlns:p14="http://schemas.microsoft.com/office/powerpoint/2010/main" val="409527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0D44E4B-0578-1A32-FFBE-B762220889AB}"/>
              </a:ext>
            </a:extLst>
          </p:cNvPr>
          <p:cNvPicPr>
            <a:picLocks noChangeAspect="1"/>
          </p:cNvPicPr>
          <p:nvPr/>
        </p:nvPicPr>
        <p:blipFill>
          <a:blip r:embed="rId3"/>
          <a:stretch>
            <a:fillRect/>
          </a:stretch>
        </p:blipFill>
        <p:spPr>
          <a:xfrm>
            <a:off x="1311102" y="637787"/>
            <a:ext cx="948266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6D572F-10A3-1DFA-AA16-CA8A68E261CC}"/>
              </a:ext>
            </a:extLst>
          </p:cNvPr>
          <p:cNvPicPr>
            <a:picLocks noChangeAspect="1"/>
          </p:cNvPicPr>
          <p:nvPr/>
        </p:nvPicPr>
        <p:blipFill>
          <a:blip r:embed="rId4"/>
          <a:stretch>
            <a:fillRect/>
          </a:stretch>
        </p:blipFill>
        <p:spPr>
          <a:xfrm>
            <a:off x="5944500" y="1235421"/>
            <a:ext cx="4653079" cy="600398"/>
          </a:xfrm>
          <a:prstGeom prst="rect">
            <a:avLst/>
          </a:prstGeom>
        </p:spPr>
      </p:pic>
    </p:spTree>
    <p:extLst>
      <p:ext uri="{BB962C8B-B14F-4D97-AF65-F5344CB8AC3E}">
        <p14:creationId xmlns:p14="http://schemas.microsoft.com/office/powerpoint/2010/main" val="1608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81C88C30-866E-7970-DE48-9C58A61769F7}"/>
              </a:ext>
            </a:extLst>
          </p:cNvPr>
          <p:cNvPicPr>
            <a:picLocks noGrp="1" noChangeAspect="1"/>
          </p:cNvPicPr>
          <p:nvPr>
            <p:ph sz="half" idx="2"/>
          </p:nvPr>
        </p:nvPicPr>
        <p:blipFill>
          <a:blip r:embed="rId3"/>
          <a:stretch>
            <a:fillRect/>
          </a:stretch>
        </p:blipFill>
        <p:spPr>
          <a:xfrm>
            <a:off x="0" y="64084"/>
            <a:ext cx="9827114" cy="4471340"/>
          </a:xfrm>
          <a:prstGeom prst="rect">
            <a:avLst/>
          </a:prstGeom>
        </p:spPr>
      </p:pic>
      <p:pic>
        <p:nvPicPr>
          <p:cNvPr id="6" name="Content Placeholder 5">
            <a:extLst>
              <a:ext uri="{FF2B5EF4-FFF2-40B4-BE49-F238E27FC236}">
                <a16:creationId xmlns:a16="http://schemas.microsoft.com/office/drawing/2014/main" id="{17719321-6D60-6136-62CD-0F2655DF65C9}"/>
              </a:ext>
            </a:extLst>
          </p:cNvPr>
          <p:cNvPicPr>
            <a:picLocks noGrp="1" noChangeAspect="1"/>
          </p:cNvPicPr>
          <p:nvPr>
            <p:ph sz="half" idx="1"/>
          </p:nvPr>
        </p:nvPicPr>
        <p:blipFill>
          <a:blip r:embed="rId4"/>
          <a:stretch>
            <a:fillRect/>
          </a:stretch>
        </p:blipFill>
        <p:spPr>
          <a:xfrm>
            <a:off x="7008798" y="3501907"/>
            <a:ext cx="5089571" cy="2748367"/>
          </a:xfrm>
          <a:prstGeom prst="rect">
            <a:avLst/>
          </a:prstGeom>
        </p:spPr>
      </p:pic>
      <p:sp>
        <p:nvSpPr>
          <p:cNvPr id="2" name="TextBox 1">
            <a:extLst>
              <a:ext uri="{FF2B5EF4-FFF2-40B4-BE49-F238E27FC236}">
                <a16:creationId xmlns:a16="http://schemas.microsoft.com/office/drawing/2014/main" id="{9F3FA87D-28DB-A613-CC5C-885D9BF40FE5}"/>
              </a:ext>
            </a:extLst>
          </p:cNvPr>
          <p:cNvSpPr txBox="1"/>
          <p:nvPr/>
        </p:nvSpPr>
        <p:spPr>
          <a:xfrm>
            <a:off x="182880" y="6217884"/>
            <a:ext cx="11915489" cy="369332"/>
          </a:xfrm>
          <a:prstGeom prst="rect">
            <a:avLst/>
          </a:prstGeom>
          <a:noFill/>
        </p:spPr>
        <p:txBody>
          <a:bodyPr wrap="square" rtlCol="0">
            <a:spAutoFit/>
          </a:bodyPr>
          <a:lstStyle/>
          <a:p>
            <a:r>
              <a:rPr lang="en-US" b="1" dirty="0"/>
              <a:t>The property record card shows the property's status on each Jan 1st. Changes after that date appear on next year's record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E898B30-B1A9-37BE-151A-8DA74524A71A}"/>
                  </a:ext>
                </a:extLst>
              </p14:cNvPr>
              <p14:cNvContentPartPr/>
              <p14:nvPr/>
            </p14:nvContentPartPr>
            <p14:xfrm>
              <a:off x="85128" y="1145352"/>
              <a:ext cx="1437480" cy="74160"/>
            </p14:xfrm>
          </p:contentPart>
        </mc:Choice>
        <mc:Fallback xmlns="">
          <p:pic>
            <p:nvPicPr>
              <p:cNvPr id="3" name="Ink 2">
                <a:extLst>
                  <a:ext uri="{FF2B5EF4-FFF2-40B4-BE49-F238E27FC236}">
                    <a16:creationId xmlns:a16="http://schemas.microsoft.com/office/drawing/2014/main" id="{0E898B30-B1A9-37BE-151A-8DA74524A71A}"/>
                  </a:ext>
                </a:extLst>
              </p:cNvPr>
              <p:cNvPicPr/>
              <p:nvPr/>
            </p:nvPicPr>
            <p:blipFill>
              <a:blip r:embed="rId6"/>
              <a:stretch>
                <a:fillRect/>
              </a:stretch>
            </p:blipFill>
            <p:spPr>
              <a:xfrm>
                <a:off x="49488" y="1073352"/>
                <a:ext cx="150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A78BC26-3312-684A-FE3F-2CD474F70773}"/>
                  </a:ext>
                </a:extLst>
              </p14:cNvPr>
              <p14:cNvContentPartPr/>
              <p14:nvPr/>
            </p14:nvContentPartPr>
            <p14:xfrm>
              <a:off x="121488" y="2188992"/>
              <a:ext cx="754200" cy="113760"/>
            </p14:xfrm>
          </p:contentPart>
        </mc:Choice>
        <mc:Fallback xmlns="">
          <p:pic>
            <p:nvPicPr>
              <p:cNvPr id="4" name="Ink 3">
                <a:extLst>
                  <a:ext uri="{FF2B5EF4-FFF2-40B4-BE49-F238E27FC236}">
                    <a16:creationId xmlns:a16="http://schemas.microsoft.com/office/drawing/2014/main" id="{6A78BC26-3312-684A-FE3F-2CD474F70773}"/>
                  </a:ext>
                </a:extLst>
              </p:cNvPr>
              <p:cNvPicPr/>
              <p:nvPr/>
            </p:nvPicPr>
            <p:blipFill>
              <a:blip r:embed="rId8"/>
              <a:stretch>
                <a:fillRect/>
              </a:stretch>
            </p:blipFill>
            <p:spPr>
              <a:xfrm>
                <a:off x="85848" y="2117352"/>
                <a:ext cx="825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55C95B-7B3F-AAFA-7902-8B80AEF66175}"/>
                  </a:ext>
                </a:extLst>
              </p14:cNvPr>
              <p14:cNvContentPartPr/>
              <p14:nvPr/>
            </p14:nvContentPartPr>
            <p14:xfrm>
              <a:off x="523968" y="2302032"/>
              <a:ext cx="913320" cy="65160"/>
            </p14:xfrm>
          </p:contentPart>
        </mc:Choice>
        <mc:Fallback xmlns="">
          <p:pic>
            <p:nvPicPr>
              <p:cNvPr id="5" name="Ink 4">
                <a:extLst>
                  <a:ext uri="{FF2B5EF4-FFF2-40B4-BE49-F238E27FC236}">
                    <a16:creationId xmlns:a16="http://schemas.microsoft.com/office/drawing/2014/main" id="{DA55C95B-7B3F-AAFA-7902-8B80AEF66175}"/>
                  </a:ext>
                </a:extLst>
              </p:cNvPr>
              <p:cNvPicPr/>
              <p:nvPr/>
            </p:nvPicPr>
            <p:blipFill>
              <a:blip r:embed="rId10"/>
              <a:stretch>
                <a:fillRect/>
              </a:stretch>
            </p:blipFill>
            <p:spPr>
              <a:xfrm>
                <a:off x="487968" y="2230032"/>
                <a:ext cx="984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EA4C030-8F1F-B2FB-FD0E-3088409D5F23}"/>
                  </a:ext>
                </a:extLst>
              </p14:cNvPr>
              <p14:cNvContentPartPr/>
              <p14:nvPr/>
            </p14:nvContentPartPr>
            <p14:xfrm>
              <a:off x="219408" y="2377272"/>
              <a:ext cx="280440" cy="360"/>
            </p14:xfrm>
          </p:contentPart>
        </mc:Choice>
        <mc:Fallback xmlns="">
          <p:pic>
            <p:nvPicPr>
              <p:cNvPr id="7" name="Ink 6">
                <a:extLst>
                  <a:ext uri="{FF2B5EF4-FFF2-40B4-BE49-F238E27FC236}">
                    <a16:creationId xmlns:a16="http://schemas.microsoft.com/office/drawing/2014/main" id="{4EA4C030-8F1F-B2FB-FD0E-3088409D5F23}"/>
                  </a:ext>
                </a:extLst>
              </p:cNvPr>
              <p:cNvPicPr/>
              <p:nvPr/>
            </p:nvPicPr>
            <p:blipFill>
              <a:blip r:embed="rId12"/>
              <a:stretch>
                <a:fillRect/>
              </a:stretch>
            </p:blipFill>
            <p:spPr>
              <a:xfrm>
                <a:off x="183408" y="2305272"/>
                <a:ext cx="352080" cy="144000"/>
              </a:xfrm>
              <a:prstGeom prst="rect">
                <a:avLst/>
              </a:prstGeom>
            </p:spPr>
          </p:pic>
        </mc:Fallback>
      </mc:AlternateContent>
    </p:spTree>
    <p:extLst>
      <p:ext uri="{BB962C8B-B14F-4D97-AF65-F5344CB8AC3E}">
        <p14:creationId xmlns:p14="http://schemas.microsoft.com/office/powerpoint/2010/main" val="4680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91B23-B9C5-EDE7-E613-11268179F330}"/>
              </a:ext>
            </a:extLst>
          </p:cNvPr>
          <p:cNvSpPr>
            <a:spLocks noGrp="1"/>
          </p:cNvSpPr>
          <p:nvPr>
            <p:ph type="title"/>
          </p:nvPr>
        </p:nvSpPr>
        <p:spPr>
          <a:xfrm>
            <a:off x="8396050" y="524256"/>
            <a:ext cx="3409564" cy="512576"/>
          </a:xfrm>
        </p:spPr>
        <p:txBody>
          <a:bodyPr vert="horz" lIns="91440" tIns="45720" rIns="91440" bIns="45720" rtlCol="0" anchor="b">
            <a:normAutofit/>
          </a:bodyPr>
          <a:lstStyle/>
          <a:p>
            <a:pPr algn="ctr"/>
            <a:r>
              <a:rPr lang="en-US" sz="3000" b="1" dirty="0"/>
              <a:t>Property Record Card</a:t>
            </a:r>
          </a:p>
        </p:txBody>
      </p:sp>
      <p:pic>
        <p:nvPicPr>
          <p:cNvPr id="8" name="Content Placeholder 7">
            <a:extLst>
              <a:ext uri="{FF2B5EF4-FFF2-40B4-BE49-F238E27FC236}">
                <a16:creationId xmlns:a16="http://schemas.microsoft.com/office/drawing/2014/main" id="{21E5D505-CFF2-35E9-6D7A-FA17ECEDC246}"/>
              </a:ext>
            </a:extLst>
          </p:cNvPr>
          <p:cNvPicPr>
            <a:picLocks noGrp="1" noChangeAspect="1"/>
          </p:cNvPicPr>
          <p:nvPr>
            <p:ph sz="half" idx="2"/>
          </p:nvPr>
        </p:nvPicPr>
        <p:blipFill>
          <a:blip r:embed="rId3"/>
          <a:stretch>
            <a:fillRect/>
          </a:stretch>
        </p:blipFill>
        <p:spPr>
          <a:xfrm>
            <a:off x="52964" y="73326"/>
            <a:ext cx="7515129" cy="3212718"/>
          </a:xfrm>
          <a:prstGeom prst="rect">
            <a:avLst/>
          </a:prstGeom>
        </p:spPr>
      </p:pic>
      <p:pic>
        <p:nvPicPr>
          <p:cNvPr id="6" name="Content Placeholder 5">
            <a:extLst>
              <a:ext uri="{FF2B5EF4-FFF2-40B4-BE49-F238E27FC236}">
                <a16:creationId xmlns:a16="http://schemas.microsoft.com/office/drawing/2014/main" id="{596D16BA-8FD1-C19E-99AC-D6F2DF23AB91}"/>
              </a:ext>
            </a:extLst>
          </p:cNvPr>
          <p:cNvPicPr>
            <a:picLocks noGrp="1" noChangeAspect="1"/>
          </p:cNvPicPr>
          <p:nvPr>
            <p:ph sz="half" idx="1"/>
          </p:nvPr>
        </p:nvPicPr>
        <p:blipFill>
          <a:blip r:embed="rId4"/>
          <a:stretch>
            <a:fillRect/>
          </a:stretch>
        </p:blipFill>
        <p:spPr>
          <a:xfrm>
            <a:off x="4311075" y="3358144"/>
            <a:ext cx="7704617" cy="346707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A10307B-5853-2767-F9DB-50163FF03CF3}"/>
                  </a:ext>
                </a:extLst>
              </p14:cNvPr>
              <p14:cNvContentPartPr/>
              <p14:nvPr/>
            </p14:nvContentPartPr>
            <p14:xfrm>
              <a:off x="6819800" y="1409180"/>
              <a:ext cx="330480" cy="51120"/>
            </p14:xfrm>
          </p:contentPart>
        </mc:Choice>
        <mc:Fallback xmlns="">
          <p:pic>
            <p:nvPicPr>
              <p:cNvPr id="7" name="Ink 6">
                <a:extLst>
                  <a:ext uri="{FF2B5EF4-FFF2-40B4-BE49-F238E27FC236}">
                    <a16:creationId xmlns:a16="http://schemas.microsoft.com/office/drawing/2014/main" id="{5A10307B-5853-2767-F9DB-50163FF03CF3}"/>
                  </a:ext>
                </a:extLst>
              </p:cNvPr>
              <p:cNvPicPr/>
              <p:nvPr/>
            </p:nvPicPr>
            <p:blipFill>
              <a:blip r:embed="rId6"/>
              <a:stretch>
                <a:fillRect/>
              </a:stretch>
            </p:blipFill>
            <p:spPr>
              <a:xfrm>
                <a:off x="6801800" y="1373180"/>
                <a:ext cx="36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1502C2-1202-14DB-C4F2-0C7AB39B3892}"/>
                  </a:ext>
                </a:extLst>
              </p14:cNvPr>
              <p14:cNvContentPartPr/>
              <p14:nvPr/>
            </p14:nvContentPartPr>
            <p14:xfrm>
              <a:off x="5266752" y="3962352"/>
              <a:ext cx="500040" cy="720"/>
            </p14:xfrm>
          </p:contentPart>
        </mc:Choice>
        <mc:Fallback xmlns="">
          <p:pic>
            <p:nvPicPr>
              <p:cNvPr id="4" name="Ink 3">
                <a:extLst>
                  <a:ext uri="{FF2B5EF4-FFF2-40B4-BE49-F238E27FC236}">
                    <a16:creationId xmlns:a16="http://schemas.microsoft.com/office/drawing/2014/main" id="{831502C2-1202-14DB-C4F2-0C7AB39B3892}"/>
                  </a:ext>
                </a:extLst>
              </p:cNvPr>
              <p:cNvPicPr/>
              <p:nvPr/>
            </p:nvPicPr>
            <p:blipFill>
              <a:blip r:embed="rId8"/>
              <a:stretch>
                <a:fillRect/>
              </a:stretch>
            </p:blipFill>
            <p:spPr>
              <a:xfrm>
                <a:off x="5230752" y="3818352"/>
                <a:ext cx="571680" cy="288000"/>
              </a:xfrm>
              <a:prstGeom prst="rect">
                <a:avLst/>
              </a:prstGeom>
            </p:spPr>
          </p:pic>
        </mc:Fallback>
      </mc:AlternateContent>
    </p:spTree>
    <p:extLst>
      <p:ext uri="{BB962C8B-B14F-4D97-AF65-F5344CB8AC3E}">
        <p14:creationId xmlns:p14="http://schemas.microsoft.com/office/powerpoint/2010/main" val="65257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0" name="Straight Connector 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311E78-7960-5706-6E9F-C43A1820AB3E}"/>
              </a:ext>
            </a:extLst>
          </p:cNvPr>
          <p:cNvPicPr>
            <a:picLocks noChangeAspect="1"/>
          </p:cNvPicPr>
          <p:nvPr/>
        </p:nvPicPr>
        <p:blipFill>
          <a:blip r:embed="rId3"/>
          <a:srcRect b="6558"/>
          <a:stretch/>
        </p:blipFill>
        <p:spPr>
          <a:xfrm>
            <a:off x="838200" y="469664"/>
            <a:ext cx="10515600" cy="533060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380BC2-F930-8C6B-3143-EDA4B7774F2E}"/>
                  </a:ext>
                </a:extLst>
              </p14:cNvPr>
              <p14:cNvContentPartPr/>
              <p14:nvPr/>
            </p14:nvContentPartPr>
            <p14:xfrm>
              <a:off x="10020140" y="1459940"/>
              <a:ext cx="596520" cy="27000"/>
            </p14:xfrm>
          </p:contentPart>
        </mc:Choice>
        <mc:Fallback xmlns="">
          <p:pic>
            <p:nvPicPr>
              <p:cNvPr id="3" name="Ink 2">
                <a:extLst>
                  <a:ext uri="{FF2B5EF4-FFF2-40B4-BE49-F238E27FC236}">
                    <a16:creationId xmlns:a16="http://schemas.microsoft.com/office/drawing/2014/main" id="{F3380BC2-F930-8C6B-3143-EDA4B7774F2E}"/>
                  </a:ext>
                </a:extLst>
              </p:cNvPr>
              <p:cNvPicPr/>
              <p:nvPr/>
            </p:nvPicPr>
            <p:blipFill>
              <a:blip r:embed="rId5"/>
              <a:stretch>
                <a:fillRect/>
              </a:stretch>
            </p:blipFill>
            <p:spPr>
              <a:xfrm>
                <a:off x="9966140" y="1352300"/>
                <a:ext cx="704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C4C3F39-312D-D987-CDA0-21B0EBFBFF2F}"/>
                  </a:ext>
                </a:extLst>
              </p14:cNvPr>
              <p14:cNvContentPartPr/>
              <p14:nvPr/>
            </p14:nvContentPartPr>
            <p14:xfrm>
              <a:off x="6667100" y="4724060"/>
              <a:ext cx="277920" cy="27360"/>
            </p14:xfrm>
          </p:contentPart>
        </mc:Choice>
        <mc:Fallback xmlns="">
          <p:pic>
            <p:nvPicPr>
              <p:cNvPr id="4" name="Ink 3">
                <a:extLst>
                  <a:ext uri="{FF2B5EF4-FFF2-40B4-BE49-F238E27FC236}">
                    <a16:creationId xmlns:a16="http://schemas.microsoft.com/office/drawing/2014/main" id="{3C4C3F39-312D-D987-CDA0-21B0EBFBFF2F}"/>
                  </a:ext>
                </a:extLst>
              </p:cNvPr>
              <p:cNvPicPr/>
              <p:nvPr/>
            </p:nvPicPr>
            <p:blipFill>
              <a:blip r:embed="rId7"/>
              <a:stretch>
                <a:fillRect/>
              </a:stretch>
            </p:blipFill>
            <p:spPr>
              <a:xfrm>
                <a:off x="6613460" y="4616060"/>
                <a:ext cx="385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58F3E5D-A736-1A81-95A0-3BCEF98844AC}"/>
                  </a:ext>
                </a:extLst>
              </p14:cNvPr>
              <p14:cNvContentPartPr/>
              <p14:nvPr/>
            </p14:nvContentPartPr>
            <p14:xfrm>
              <a:off x="1917260" y="5689580"/>
              <a:ext cx="253800" cy="39240"/>
            </p14:xfrm>
          </p:contentPart>
        </mc:Choice>
        <mc:Fallback xmlns="">
          <p:pic>
            <p:nvPicPr>
              <p:cNvPr id="5" name="Ink 4">
                <a:extLst>
                  <a:ext uri="{FF2B5EF4-FFF2-40B4-BE49-F238E27FC236}">
                    <a16:creationId xmlns:a16="http://schemas.microsoft.com/office/drawing/2014/main" id="{B58F3E5D-A736-1A81-95A0-3BCEF98844AC}"/>
                  </a:ext>
                </a:extLst>
              </p:cNvPr>
              <p:cNvPicPr/>
              <p:nvPr/>
            </p:nvPicPr>
            <p:blipFill>
              <a:blip r:embed="rId9"/>
              <a:stretch>
                <a:fillRect/>
              </a:stretch>
            </p:blipFill>
            <p:spPr>
              <a:xfrm>
                <a:off x="1863260" y="5581580"/>
                <a:ext cx="361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0F21EC-1FF3-6DC4-A42A-AC562E5690E7}"/>
                  </a:ext>
                </a:extLst>
              </p14:cNvPr>
              <p14:cNvContentPartPr/>
              <p14:nvPr/>
            </p14:nvContentPartPr>
            <p14:xfrm>
              <a:off x="2044340" y="3286940"/>
              <a:ext cx="430200" cy="78480"/>
            </p14:xfrm>
          </p:contentPart>
        </mc:Choice>
        <mc:Fallback xmlns="">
          <p:pic>
            <p:nvPicPr>
              <p:cNvPr id="6" name="Ink 5">
                <a:extLst>
                  <a:ext uri="{FF2B5EF4-FFF2-40B4-BE49-F238E27FC236}">
                    <a16:creationId xmlns:a16="http://schemas.microsoft.com/office/drawing/2014/main" id="{730F21EC-1FF3-6DC4-A42A-AC562E5690E7}"/>
                  </a:ext>
                </a:extLst>
              </p:cNvPr>
              <p:cNvPicPr/>
              <p:nvPr/>
            </p:nvPicPr>
            <p:blipFill>
              <a:blip r:embed="rId11"/>
              <a:stretch>
                <a:fillRect/>
              </a:stretch>
            </p:blipFill>
            <p:spPr>
              <a:xfrm>
                <a:off x="1990700" y="3179300"/>
                <a:ext cx="53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05274A-DC08-CC52-42B8-F1C942089CFE}"/>
                  </a:ext>
                </a:extLst>
              </p14:cNvPr>
              <p14:cNvContentPartPr/>
              <p14:nvPr/>
            </p14:nvContentPartPr>
            <p14:xfrm>
              <a:off x="3809780" y="1472900"/>
              <a:ext cx="253800" cy="111960"/>
            </p14:xfrm>
          </p:contentPart>
        </mc:Choice>
        <mc:Fallback xmlns="">
          <p:pic>
            <p:nvPicPr>
              <p:cNvPr id="8" name="Ink 7">
                <a:extLst>
                  <a:ext uri="{FF2B5EF4-FFF2-40B4-BE49-F238E27FC236}">
                    <a16:creationId xmlns:a16="http://schemas.microsoft.com/office/drawing/2014/main" id="{1705274A-DC08-CC52-42B8-F1C942089CFE}"/>
                  </a:ext>
                </a:extLst>
              </p:cNvPr>
              <p:cNvPicPr/>
              <p:nvPr/>
            </p:nvPicPr>
            <p:blipFill>
              <a:blip r:embed="rId13"/>
              <a:stretch>
                <a:fillRect/>
              </a:stretch>
            </p:blipFill>
            <p:spPr>
              <a:xfrm>
                <a:off x="3756140" y="1365260"/>
                <a:ext cx="361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FE280A-4F6B-58B9-1A6E-3CA67C86086D}"/>
                  </a:ext>
                </a:extLst>
              </p14:cNvPr>
              <p14:cNvContentPartPr/>
              <p14:nvPr/>
            </p14:nvContentPartPr>
            <p14:xfrm>
              <a:off x="4355540" y="1447700"/>
              <a:ext cx="425520" cy="26640"/>
            </p14:xfrm>
          </p:contentPart>
        </mc:Choice>
        <mc:Fallback xmlns="">
          <p:pic>
            <p:nvPicPr>
              <p:cNvPr id="12" name="Ink 11">
                <a:extLst>
                  <a:ext uri="{FF2B5EF4-FFF2-40B4-BE49-F238E27FC236}">
                    <a16:creationId xmlns:a16="http://schemas.microsoft.com/office/drawing/2014/main" id="{AFFE280A-4F6B-58B9-1A6E-3CA67C86086D}"/>
                  </a:ext>
                </a:extLst>
              </p:cNvPr>
              <p:cNvPicPr/>
              <p:nvPr/>
            </p:nvPicPr>
            <p:blipFill>
              <a:blip r:embed="rId15"/>
              <a:stretch>
                <a:fillRect/>
              </a:stretch>
            </p:blipFill>
            <p:spPr>
              <a:xfrm>
                <a:off x="4301900" y="1339700"/>
                <a:ext cx="533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6C64344-3C4B-77FB-994C-6D6BD0D1BDEA}"/>
                  </a:ext>
                </a:extLst>
              </p14:cNvPr>
              <p14:cNvContentPartPr/>
              <p14:nvPr/>
            </p14:nvContentPartPr>
            <p14:xfrm>
              <a:off x="1866860" y="3021980"/>
              <a:ext cx="913680" cy="102240"/>
            </p14:xfrm>
          </p:contentPart>
        </mc:Choice>
        <mc:Fallback xmlns="">
          <p:pic>
            <p:nvPicPr>
              <p:cNvPr id="14" name="Ink 13">
                <a:extLst>
                  <a:ext uri="{FF2B5EF4-FFF2-40B4-BE49-F238E27FC236}">
                    <a16:creationId xmlns:a16="http://schemas.microsoft.com/office/drawing/2014/main" id="{46C64344-3C4B-77FB-994C-6D6BD0D1BDEA}"/>
                  </a:ext>
                </a:extLst>
              </p:cNvPr>
              <p:cNvPicPr/>
              <p:nvPr/>
            </p:nvPicPr>
            <p:blipFill>
              <a:blip r:embed="rId17"/>
              <a:stretch>
                <a:fillRect/>
              </a:stretch>
            </p:blipFill>
            <p:spPr>
              <a:xfrm>
                <a:off x="1812860" y="2913980"/>
                <a:ext cx="1021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3D0D35-D2F7-F129-53B0-B661F660EF62}"/>
                  </a:ext>
                </a:extLst>
              </p14:cNvPr>
              <p14:cNvContentPartPr/>
              <p14:nvPr/>
            </p14:nvContentPartPr>
            <p14:xfrm>
              <a:off x="6451100" y="1464980"/>
              <a:ext cx="601560" cy="8280"/>
            </p14:xfrm>
          </p:contentPart>
        </mc:Choice>
        <mc:Fallback xmlns="">
          <p:pic>
            <p:nvPicPr>
              <p:cNvPr id="15" name="Ink 14">
                <a:extLst>
                  <a:ext uri="{FF2B5EF4-FFF2-40B4-BE49-F238E27FC236}">
                    <a16:creationId xmlns:a16="http://schemas.microsoft.com/office/drawing/2014/main" id="{4F3D0D35-D2F7-F129-53B0-B661F660EF62}"/>
                  </a:ext>
                </a:extLst>
              </p:cNvPr>
              <p:cNvPicPr/>
              <p:nvPr/>
            </p:nvPicPr>
            <p:blipFill>
              <a:blip r:embed="rId19"/>
              <a:stretch>
                <a:fillRect/>
              </a:stretch>
            </p:blipFill>
            <p:spPr>
              <a:xfrm>
                <a:off x="6397460" y="1357340"/>
                <a:ext cx="709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164D67D-0EA2-D816-82B1-2AE38E5AEA49}"/>
                  </a:ext>
                </a:extLst>
              </p14:cNvPr>
              <p14:cNvContentPartPr/>
              <p14:nvPr/>
            </p14:nvContentPartPr>
            <p14:xfrm>
              <a:off x="2712480" y="1461120"/>
              <a:ext cx="627120" cy="48600"/>
            </p14:xfrm>
          </p:contentPart>
        </mc:Choice>
        <mc:Fallback xmlns="">
          <p:pic>
            <p:nvPicPr>
              <p:cNvPr id="16" name="Ink 15">
                <a:extLst>
                  <a:ext uri="{FF2B5EF4-FFF2-40B4-BE49-F238E27FC236}">
                    <a16:creationId xmlns:a16="http://schemas.microsoft.com/office/drawing/2014/main" id="{E164D67D-0EA2-D816-82B1-2AE38E5AEA49}"/>
                  </a:ext>
                </a:extLst>
              </p:cNvPr>
              <p:cNvPicPr/>
              <p:nvPr/>
            </p:nvPicPr>
            <p:blipFill>
              <a:blip r:embed="rId21"/>
              <a:stretch>
                <a:fillRect/>
              </a:stretch>
            </p:blipFill>
            <p:spPr>
              <a:xfrm>
                <a:off x="2658840" y="1353120"/>
                <a:ext cx="734760" cy="264240"/>
              </a:xfrm>
              <a:prstGeom prst="rect">
                <a:avLst/>
              </a:prstGeom>
            </p:spPr>
          </p:pic>
        </mc:Fallback>
      </mc:AlternateContent>
      <p:sp>
        <p:nvSpPr>
          <p:cNvPr id="17" name="Title 1">
            <a:extLst>
              <a:ext uri="{FF2B5EF4-FFF2-40B4-BE49-F238E27FC236}">
                <a16:creationId xmlns:a16="http://schemas.microsoft.com/office/drawing/2014/main" id="{62DB2E53-E1DD-B11D-65DE-DD3938B0E610}"/>
              </a:ext>
            </a:extLst>
          </p:cNvPr>
          <p:cNvSpPr txBox="1">
            <a:spLocks/>
          </p:cNvSpPr>
          <p:nvPr/>
        </p:nvSpPr>
        <p:spPr>
          <a:xfrm>
            <a:off x="4063580" y="-86912"/>
            <a:ext cx="3409564" cy="5125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t>Property Record Card</a:t>
            </a:r>
          </a:p>
        </p:txBody>
      </p:sp>
    </p:spTree>
    <p:extLst>
      <p:ext uri="{BB962C8B-B14F-4D97-AF65-F5344CB8AC3E}">
        <p14:creationId xmlns:p14="http://schemas.microsoft.com/office/powerpoint/2010/main" val="24807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3EDC-0C21-24C3-658B-7AADAF4F2D99}"/>
              </a:ext>
            </a:extLst>
          </p:cNvPr>
          <p:cNvPicPr>
            <a:picLocks noChangeAspect="1"/>
          </p:cNvPicPr>
          <p:nvPr/>
        </p:nvPicPr>
        <p:blipFill>
          <a:blip r:embed="rId3"/>
          <a:stretch>
            <a:fillRect/>
          </a:stretch>
        </p:blipFill>
        <p:spPr>
          <a:xfrm>
            <a:off x="292826" y="198663"/>
            <a:ext cx="6937427" cy="3230337"/>
          </a:xfrm>
          <a:prstGeom prst="rect">
            <a:avLst/>
          </a:prstGeom>
        </p:spPr>
      </p:pic>
      <p:pic>
        <p:nvPicPr>
          <p:cNvPr id="5" name="Picture 4">
            <a:extLst>
              <a:ext uri="{FF2B5EF4-FFF2-40B4-BE49-F238E27FC236}">
                <a16:creationId xmlns:a16="http://schemas.microsoft.com/office/drawing/2014/main" id="{2A612DFC-357E-722B-6F55-AD3E43ECF2A6}"/>
              </a:ext>
            </a:extLst>
          </p:cNvPr>
          <p:cNvPicPr>
            <a:picLocks noChangeAspect="1"/>
          </p:cNvPicPr>
          <p:nvPr/>
        </p:nvPicPr>
        <p:blipFill>
          <a:blip r:embed="rId4"/>
          <a:stretch>
            <a:fillRect/>
          </a:stretch>
        </p:blipFill>
        <p:spPr>
          <a:xfrm>
            <a:off x="5069080" y="3684860"/>
            <a:ext cx="6959828" cy="287647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E56F5A-8F7D-A967-7D24-EE51B1A8586B}"/>
                  </a:ext>
                </a:extLst>
              </p14:cNvPr>
              <p14:cNvContentPartPr/>
              <p14:nvPr/>
            </p14:nvContentPartPr>
            <p14:xfrm>
              <a:off x="7764914" y="5210217"/>
              <a:ext cx="1406880" cy="102960"/>
            </p14:xfrm>
          </p:contentPart>
        </mc:Choice>
        <mc:Fallback xmlns="">
          <p:pic>
            <p:nvPicPr>
              <p:cNvPr id="6" name="Ink 5">
                <a:extLst>
                  <a:ext uri="{FF2B5EF4-FFF2-40B4-BE49-F238E27FC236}">
                    <a16:creationId xmlns:a16="http://schemas.microsoft.com/office/drawing/2014/main" id="{D2E56F5A-8F7D-A967-7D24-EE51B1A8586B}"/>
                  </a:ext>
                </a:extLst>
              </p:cNvPr>
              <p:cNvPicPr/>
              <p:nvPr/>
            </p:nvPicPr>
            <p:blipFill>
              <a:blip r:embed="rId6"/>
              <a:stretch>
                <a:fillRect/>
              </a:stretch>
            </p:blipFill>
            <p:spPr>
              <a:xfrm>
                <a:off x="7710914" y="5102577"/>
                <a:ext cx="1514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188138-666B-FC48-EB76-DFAAEC4F9988}"/>
                  </a:ext>
                </a:extLst>
              </p14:cNvPr>
              <p14:cNvContentPartPr/>
              <p14:nvPr/>
            </p14:nvContentPartPr>
            <p14:xfrm>
              <a:off x="7881194" y="5123097"/>
              <a:ext cx="1335600" cy="102240"/>
            </p14:xfrm>
          </p:contentPart>
        </mc:Choice>
        <mc:Fallback xmlns="">
          <p:pic>
            <p:nvPicPr>
              <p:cNvPr id="9" name="Ink 8">
                <a:extLst>
                  <a:ext uri="{FF2B5EF4-FFF2-40B4-BE49-F238E27FC236}">
                    <a16:creationId xmlns:a16="http://schemas.microsoft.com/office/drawing/2014/main" id="{D9188138-666B-FC48-EB76-DFAAEC4F9988}"/>
                  </a:ext>
                </a:extLst>
              </p:cNvPr>
              <p:cNvPicPr/>
              <p:nvPr/>
            </p:nvPicPr>
            <p:blipFill>
              <a:blip r:embed="rId8"/>
              <a:stretch>
                <a:fillRect/>
              </a:stretch>
            </p:blipFill>
            <p:spPr>
              <a:xfrm>
                <a:off x="7827194" y="5015097"/>
                <a:ext cx="1443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B358FA9-660D-87AE-17EA-1C513971AD07}"/>
                  </a:ext>
                </a:extLst>
              </p14:cNvPr>
              <p14:cNvContentPartPr/>
              <p14:nvPr/>
            </p14:nvContentPartPr>
            <p14:xfrm>
              <a:off x="5213200" y="4209840"/>
              <a:ext cx="305280" cy="720"/>
            </p14:xfrm>
          </p:contentPart>
        </mc:Choice>
        <mc:Fallback xmlns="">
          <p:pic>
            <p:nvPicPr>
              <p:cNvPr id="13" name="Ink 12">
                <a:extLst>
                  <a:ext uri="{FF2B5EF4-FFF2-40B4-BE49-F238E27FC236}">
                    <a16:creationId xmlns:a16="http://schemas.microsoft.com/office/drawing/2014/main" id="{9B358FA9-660D-87AE-17EA-1C513971AD07}"/>
                  </a:ext>
                </a:extLst>
              </p:cNvPr>
              <p:cNvPicPr/>
              <p:nvPr/>
            </p:nvPicPr>
            <p:blipFill>
              <a:blip r:embed="rId10"/>
              <a:stretch>
                <a:fillRect/>
              </a:stretch>
            </p:blipFill>
            <p:spPr>
              <a:xfrm>
                <a:off x="5159200" y="3993840"/>
                <a:ext cx="412920" cy="432000"/>
              </a:xfrm>
              <a:prstGeom prst="rect">
                <a:avLst/>
              </a:prstGeom>
            </p:spPr>
          </p:pic>
        </mc:Fallback>
      </mc:AlternateContent>
      <p:sp>
        <p:nvSpPr>
          <p:cNvPr id="19" name="TextBox 18">
            <a:extLst>
              <a:ext uri="{FF2B5EF4-FFF2-40B4-BE49-F238E27FC236}">
                <a16:creationId xmlns:a16="http://schemas.microsoft.com/office/drawing/2014/main" id="{F33F00B9-AA1F-E46F-E7D2-9361166F435C}"/>
              </a:ext>
            </a:extLst>
          </p:cNvPr>
          <p:cNvSpPr txBox="1"/>
          <p:nvPr/>
        </p:nvSpPr>
        <p:spPr>
          <a:xfrm>
            <a:off x="7493000" y="736600"/>
            <a:ext cx="3975100" cy="2400657"/>
          </a:xfrm>
          <a:prstGeom prst="rect">
            <a:avLst/>
          </a:prstGeom>
          <a:noFill/>
        </p:spPr>
        <p:txBody>
          <a:bodyPr wrap="square" rtlCol="0">
            <a:spAutoFit/>
          </a:bodyPr>
          <a:lstStyle/>
          <a:p>
            <a:r>
              <a:rPr lang="en-US" sz="2500" b="1" dirty="0"/>
              <a:t>Was sale between related parties?</a:t>
            </a:r>
          </a:p>
          <a:p>
            <a:endParaRPr lang="en-US" sz="2500" b="1" dirty="0"/>
          </a:p>
          <a:p>
            <a:r>
              <a:rPr lang="en-US" sz="2500" b="1" dirty="0"/>
              <a:t>How to find out? </a:t>
            </a:r>
          </a:p>
          <a:p>
            <a:endParaRPr lang="en-US" sz="2500" b="1" dirty="0"/>
          </a:p>
          <a:p>
            <a:r>
              <a:rPr lang="en-US" sz="2500" b="1" dirty="0"/>
              <a:t>Who to contact?</a:t>
            </a:r>
          </a:p>
        </p:txBody>
      </p:sp>
      <p:pic>
        <p:nvPicPr>
          <p:cNvPr id="4" name="Picture 3">
            <a:extLst>
              <a:ext uri="{FF2B5EF4-FFF2-40B4-BE49-F238E27FC236}">
                <a16:creationId xmlns:a16="http://schemas.microsoft.com/office/drawing/2014/main" id="{5103C06D-CD86-9D88-C62C-439F747980C1}"/>
              </a:ext>
            </a:extLst>
          </p:cNvPr>
          <p:cNvPicPr>
            <a:picLocks noChangeAspect="1"/>
          </p:cNvPicPr>
          <p:nvPr/>
        </p:nvPicPr>
        <p:blipFill>
          <a:blip r:embed="rId11"/>
          <a:stretch>
            <a:fillRect/>
          </a:stretch>
        </p:blipFill>
        <p:spPr>
          <a:xfrm>
            <a:off x="163092" y="4050603"/>
            <a:ext cx="4614974" cy="2144988"/>
          </a:xfrm>
          <a:prstGeom prst="rect">
            <a:avLst/>
          </a:prstGeom>
        </p:spPr>
      </p:pic>
    </p:spTree>
    <p:extLst>
      <p:ext uri="{BB962C8B-B14F-4D97-AF65-F5344CB8AC3E}">
        <p14:creationId xmlns:p14="http://schemas.microsoft.com/office/powerpoint/2010/main" val="1508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9714</TotalTime>
  <Words>1941</Words>
  <Application>Microsoft Office PowerPoint</Application>
  <PresentationFormat>Widescreen</PresentationFormat>
  <Paragraphs>191</Paragraphs>
  <Slides>46</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__styreneB_5d855b</vt:lpstr>
      <vt:lpstr>Aptos</vt:lpstr>
      <vt:lpstr>Arial</vt:lpstr>
      <vt:lpstr>Calibri</vt:lpstr>
      <vt:lpstr>Calibri Light</vt:lpstr>
      <vt:lpstr>Calibri Light (Headings)</vt:lpstr>
      <vt:lpstr>Carlito</vt:lpstr>
      <vt:lpstr>Gotham</vt:lpstr>
      <vt:lpstr>var(--heading-font-font-family)</vt:lpstr>
      <vt:lpstr>Office Theme</vt:lpstr>
      <vt:lpstr>Applying the General Machine Learning Framework to Predict Outcome in Same-Year Home Resales  (2010 – 2020)</vt:lpstr>
      <vt:lpstr>PowerPoint Presentation</vt:lpstr>
      <vt:lpstr>“An iBuyer, or "instant buyer," is a real estate company that uses algorithms and technology to buy and resell homes quickly. When selling a home to an iBuyer, you may get a cash offer in as little as 24 hours.”</vt:lpstr>
      <vt:lpstr>PowerPoint Presentation</vt:lpstr>
      <vt:lpstr>PowerPoint Presentation</vt:lpstr>
      <vt:lpstr>PowerPoint Presentation</vt:lpstr>
      <vt:lpstr>Property Record Card</vt:lpstr>
      <vt:lpstr>PowerPoint Presentation</vt:lpstr>
      <vt:lpstr>PowerPoint Presentation</vt:lpstr>
      <vt:lpstr>PowerPoint Presentation</vt:lpstr>
      <vt:lpstr>PowerPoint Presentation</vt:lpstr>
      <vt:lpstr>PowerPoint Presentation</vt:lpstr>
      <vt:lpstr>Orthographic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Models: Logistic Regression, Decision Tree and Random Forest</vt:lpstr>
      <vt:lpstr>Enhancements &amp; Extensions for the future research</vt:lpstr>
      <vt:lpstr>Git Hub Repository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Program Project </dc:title>
  <dc:creator>Ruslan Dubas</dc:creator>
  <cp:lastModifiedBy>Ruslan Dubas</cp:lastModifiedBy>
  <cp:revision>529</cp:revision>
  <dcterms:created xsi:type="dcterms:W3CDTF">2022-11-03T23:52:28Z</dcterms:created>
  <dcterms:modified xsi:type="dcterms:W3CDTF">2025-03-10T01:55:31Z</dcterms:modified>
</cp:coreProperties>
</file>